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3"/>
  </p:notesMasterIdLst>
  <p:sldIdLst>
    <p:sldId id="257" r:id="rId3"/>
    <p:sldId id="256" r:id="rId4"/>
    <p:sldId id="267" r:id="rId5"/>
    <p:sldId id="283" r:id="rId6"/>
    <p:sldId id="284" r:id="rId7"/>
    <p:sldId id="285" r:id="rId8"/>
    <p:sldId id="287" r:id="rId9"/>
    <p:sldId id="288" r:id="rId10"/>
    <p:sldId id="289" r:id="rId11"/>
    <p:sldId id="290" r:id="rId12"/>
    <p:sldId id="291" r:id="rId13"/>
    <p:sldId id="292" r:id="rId14"/>
    <p:sldId id="293" r:id="rId15"/>
    <p:sldId id="294" r:id="rId16"/>
    <p:sldId id="309" r:id="rId17"/>
    <p:sldId id="310"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11" r:id="rId32"/>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8" d="100"/>
          <a:sy n="118" d="100"/>
        </p:scale>
        <p:origin x="576"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8DD2A8-C3FF-4502-83CC-D28041D57985}" type="datetimeFigureOut">
              <a:rPr lang="pl-PL" smtClean="0"/>
              <a:t>01.05.2023</a:t>
            </a:fld>
            <a:endParaRPr lang="pl-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EFB236-DB07-4221-93EC-7D465FE5E235}" type="slidenum">
              <a:rPr lang="pl-PL" smtClean="0"/>
              <a:t>‹#›</a:t>
            </a:fld>
            <a:endParaRPr lang="pl-PL"/>
          </a:p>
        </p:txBody>
      </p:sp>
    </p:spTree>
    <p:extLst>
      <p:ext uri="{BB962C8B-B14F-4D97-AF65-F5344CB8AC3E}">
        <p14:creationId xmlns:p14="http://schemas.microsoft.com/office/powerpoint/2010/main" val="913352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AT" dirty="0"/>
              <a:t>Easy Task</a:t>
            </a:r>
          </a:p>
          <a:p>
            <a:pPr marL="171450" indent="-171450">
              <a:buFont typeface="Arial" panose="020B0604020202020204" pitchFamily="34" charset="0"/>
              <a:buChar char="•"/>
            </a:pPr>
            <a:r>
              <a:rPr lang="de-AT" dirty="0"/>
              <a:t>User calls</a:t>
            </a:r>
          </a:p>
          <a:p>
            <a:pPr marL="171450" indent="-171450">
              <a:buFont typeface="Arial" panose="020B0604020202020204" pitchFamily="34" charset="0"/>
              <a:buChar char="•"/>
            </a:pPr>
            <a:r>
              <a:rPr lang="de-AT" dirty="0"/>
              <a:t>DBA</a:t>
            </a:r>
          </a:p>
          <a:p>
            <a:pPr marL="171450" indent="-171450">
              <a:buFont typeface="Arial" panose="020B0604020202020204" pitchFamily="34" charset="0"/>
              <a:buChar char="•"/>
            </a:pPr>
            <a:r>
              <a:rPr lang="de-AT" dirty="0"/>
              <a:t>Not a rocket science</a:t>
            </a:r>
            <a:endParaRPr lang="en-US" dirty="0"/>
          </a:p>
        </p:txBody>
      </p:sp>
      <p:sp>
        <p:nvSpPr>
          <p:cNvPr id="4" name="Slide Number Placeholder 3"/>
          <p:cNvSpPr>
            <a:spLocks noGrp="1"/>
          </p:cNvSpPr>
          <p:nvPr>
            <p:ph type="sldNum" sz="quarter" idx="5"/>
          </p:nvPr>
        </p:nvSpPr>
        <p:spPr/>
        <p:txBody>
          <a:bodyPr/>
          <a:lstStyle/>
          <a:p>
            <a:fld id="{960BF036-EE4A-478C-8224-52F54FB807F0}" type="slidenum">
              <a:rPr lang="en-US" smtClean="0"/>
              <a:t>4</a:t>
            </a:fld>
            <a:endParaRPr lang="en-US"/>
          </a:p>
        </p:txBody>
      </p:sp>
    </p:spTree>
    <p:extLst>
      <p:ext uri="{BB962C8B-B14F-4D97-AF65-F5344CB8AC3E}">
        <p14:creationId xmlns:p14="http://schemas.microsoft.com/office/powerpoint/2010/main" val="3237036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Limit parallelism whenever possible – you can define the maximum number of connections that DQ can open at the same time. Go to Options-&gt;Current File-&gt;Published Dataset Settings. There are also some additional optimization options in the Query reduction tab. Basically, you can restrict slicers and filters, because by default when you change one slicer value, all the slicers will generate the query to a data source (even those which haven’t changed)!</a:t>
            </a:r>
            <a:r>
              <a:rPr lang="en-GB"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960BF036-EE4A-478C-8224-52F54FB807F0}" type="slidenum">
              <a:rPr lang="en-US" smtClean="0"/>
              <a:t>26</a:t>
            </a:fld>
            <a:endParaRPr lang="en-US"/>
          </a:p>
        </p:txBody>
      </p:sp>
    </p:spTree>
    <p:extLst>
      <p:ext uri="{BB962C8B-B14F-4D97-AF65-F5344CB8AC3E}">
        <p14:creationId xmlns:p14="http://schemas.microsoft.com/office/powerpoint/2010/main" val="2033056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You should keep in mind each of these points. But, if you asked me, one of them is slightly more significant, and that is the number one. Identifying which part of your Power BI solution is the root of the performance issues will help you to focus on solving a specific problem, rather than wasting time on less important stuff.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960BF036-EE4A-478C-8224-52F54FB807F0}" type="slidenum">
              <a:rPr lang="en-US" smtClean="0"/>
              <a:t>28</a:t>
            </a:fld>
            <a:endParaRPr lang="en-US"/>
          </a:p>
        </p:txBody>
      </p:sp>
    </p:spTree>
    <p:extLst>
      <p:ext uri="{BB962C8B-B14F-4D97-AF65-F5344CB8AC3E}">
        <p14:creationId xmlns:p14="http://schemas.microsoft.com/office/powerpoint/2010/main" val="3632339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0BF036-EE4A-478C-8224-52F54FB807F0}" type="slidenum">
              <a:rPr lang="en-US" smtClean="0"/>
              <a:t>5</a:t>
            </a:fld>
            <a:endParaRPr lang="en-US"/>
          </a:p>
        </p:txBody>
      </p:sp>
    </p:spTree>
    <p:extLst>
      <p:ext uri="{BB962C8B-B14F-4D97-AF65-F5344CB8AC3E}">
        <p14:creationId xmlns:p14="http://schemas.microsoft.com/office/powerpoint/2010/main" val="3849040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AT" dirty="0"/>
              <a:t>1 GB size limit Pro</a:t>
            </a:r>
          </a:p>
          <a:p>
            <a:pPr marL="171450" indent="-171450">
              <a:buFont typeface="Arial" panose="020B0604020202020204" pitchFamily="34" charset="0"/>
              <a:buChar char="•"/>
            </a:pPr>
            <a:r>
              <a:rPr lang="de-AT" dirty="0"/>
              <a:t>Affects 2nd point – data refresh process</a:t>
            </a:r>
            <a:endParaRPr lang="en-US" dirty="0"/>
          </a:p>
        </p:txBody>
      </p:sp>
      <p:sp>
        <p:nvSpPr>
          <p:cNvPr id="4" name="Slide Number Placeholder 3"/>
          <p:cNvSpPr>
            <a:spLocks noGrp="1"/>
          </p:cNvSpPr>
          <p:nvPr>
            <p:ph type="sldNum" sz="quarter" idx="5"/>
          </p:nvPr>
        </p:nvSpPr>
        <p:spPr/>
        <p:txBody>
          <a:bodyPr/>
          <a:lstStyle/>
          <a:p>
            <a:fld id="{960BF036-EE4A-478C-8224-52F54FB807F0}" type="slidenum">
              <a:rPr lang="en-US" smtClean="0"/>
              <a:t>6</a:t>
            </a:fld>
            <a:endParaRPr lang="en-US"/>
          </a:p>
        </p:txBody>
      </p:sp>
    </p:spTree>
    <p:extLst>
      <p:ext uri="{BB962C8B-B14F-4D97-AF65-F5344CB8AC3E}">
        <p14:creationId xmlns:p14="http://schemas.microsoft.com/office/powerpoint/2010/main" val="871412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AT" dirty="0"/>
              <a:t>Theoretical background</a:t>
            </a:r>
          </a:p>
          <a:p>
            <a:pPr marL="171450" indent="-171450">
              <a:buFont typeface="Arial" panose="020B0604020202020204" pitchFamily="34" charset="0"/>
              <a:buChar char="•"/>
            </a:pPr>
            <a:r>
              <a:rPr lang="de-AT" dirty="0"/>
              <a:t>FE translates DAX to a specific query plan...</a:t>
            </a:r>
          </a:p>
          <a:p>
            <a:pPr marL="171450" indent="-171450">
              <a:buFont typeface="Arial" panose="020B0604020202020204" pitchFamily="34" charset="0"/>
              <a:buChar char="•"/>
            </a:pPr>
            <a:r>
              <a:rPr lang="de-AT" dirty="0"/>
              <a:t>SE physically goes through the data</a:t>
            </a:r>
            <a:endParaRPr lang="en-US" dirty="0"/>
          </a:p>
        </p:txBody>
      </p:sp>
      <p:sp>
        <p:nvSpPr>
          <p:cNvPr id="4" name="Slide Number Placeholder 3"/>
          <p:cNvSpPr>
            <a:spLocks noGrp="1"/>
          </p:cNvSpPr>
          <p:nvPr>
            <p:ph type="sldNum" sz="quarter" idx="5"/>
          </p:nvPr>
        </p:nvSpPr>
        <p:spPr/>
        <p:txBody>
          <a:bodyPr/>
          <a:lstStyle/>
          <a:p>
            <a:fld id="{960BF036-EE4A-478C-8224-52F54FB807F0}" type="slidenum">
              <a:rPr lang="en-US" smtClean="0"/>
              <a:t>7</a:t>
            </a:fld>
            <a:endParaRPr lang="en-US"/>
          </a:p>
        </p:txBody>
      </p:sp>
    </p:spTree>
    <p:extLst>
      <p:ext uri="{BB962C8B-B14F-4D97-AF65-F5344CB8AC3E}">
        <p14:creationId xmlns:p14="http://schemas.microsoft.com/office/powerpoint/2010/main" val="4204403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Fine, now that you know how to optimize your data model size, your data refresh process will run much faster.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Well, that’s true…But, not in 100% of cases. I mean, if that was simple as that, this session wouldn’t have existed.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60BF036-EE4A-478C-8224-52F54FB807F0}" type="slidenum">
              <a:rPr lang="en-US" smtClean="0"/>
              <a:t>11</a:t>
            </a:fld>
            <a:endParaRPr lang="en-US"/>
          </a:p>
        </p:txBody>
      </p:sp>
    </p:spTree>
    <p:extLst>
      <p:ext uri="{BB962C8B-B14F-4D97-AF65-F5344CB8AC3E}">
        <p14:creationId xmlns:p14="http://schemas.microsoft.com/office/powerpoint/2010/main" val="667111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Expand </a:t>
            </a:r>
            <a:r>
              <a:rPr lang="en-GB"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DimCustomer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UPPERCASE FirstName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DATE!!!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ABsoulute</a:t>
            </a:r>
            <a:r>
              <a:rPr lang="en-GB"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Value Sales Amt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Filter Total Cost &gt; 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Remove </a:t>
            </a:r>
            <a:r>
              <a:rPr lang="en-GB"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ETLLoadID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Replace M-&gt;Male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Sales Amt &gt; 300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60BF036-EE4A-478C-8224-52F54FB807F0}" type="slidenum">
              <a:rPr lang="en-US" smtClean="0"/>
              <a:t>13</a:t>
            </a:fld>
            <a:endParaRPr lang="en-US"/>
          </a:p>
        </p:txBody>
      </p:sp>
    </p:spTree>
    <p:extLst>
      <p:ext uri="{BB962C8B-B14F-4D97-AF65-F5344CB8AC3E}">
        <p14:creationId xmlns:p14="http://schemas.microsoft.com/office/powerpoint/2010/main" val="3202751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rPr>
              <a:t>Turn off Allow data preview to download in the background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Current File -&gt; Data Load-&gt;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should you this? Well, when you are in Power Query Editor, you see preview of the data for every transformation step you’ve applied.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So, when you hit the refresh, it’s not only the amount of data that gets loaded into your dataset, but also a whole bunch of different queries to refresh this preview.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And in some situations, these queries take more time than loading data itself.</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One important disclaimer here: this is happening only in Power BI Desktop!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60BF036-EE4A-478C-8224-52F54FB807F0}" type="slidenum">
              <a:rPr lang="en-US" smtClean="0"/>
              <a:t>14</a:t>
            </a:fld>
            <a:endParaRPr lang="en-US"/>
          </a:p>
        </p:txBody>
      </p:sp>
    </p:spTree>
    <p:extLst>
      <p:ext uri="{BB962C8B-B14F-4D97-AF65-F5344CB8AC3E}">
        <p14:creationId xmlns:p14="http://schemas.microsoft.com/office/powerpoint/2010/main" val="1299350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So, what’s wrong with this measure? This measure returned correct results, but why is it so slow?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If I take a look at Server Timings, I will see that each query generated by the FE was quite fast, around 30ms…But, there were 1097 of them, which gives my total of 40 seconds!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Basically, what FE did here: for every materialized table of data returned by SE, it ran a distinct count against each set of data specified in our filter condition, date by date!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So, one query was ran for each date!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By providing a column as an argument of the FILTER function, instead of the whole Online Sales table, and wrapping it with the ALL function to remove all existing filters from the Sales Amount column, we managed to reduce the time for calculating our measure significantly.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60BF036-EE4A-478C-8224-52F54FB807F0}" type="slidenum">
              <a:rPr lang="en-US" smtClean="0"/>
              <a:t>18</a:t>
            </a:fld>
            <a:endParaRPr lang="en-US"/>
          </a:p>
        </p:txBody>
      </p:sp>
    </p:spTree>
    <p:extLst>
      <p:ext uri="{BB962C8B-B14F-4D97-AF65-F5344CB8AC3E}">
        <p14:creationId xmlns:p14="http://schemas.microsoft.com/office/powerpoint/2010/main" val="3352415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4. </a:t>
            </a:r>
            <a:r>
              <a:rPr lang="en-GB" sz="1800" dirty="0">
                <a:effectLst/>
                <a:latin typeface="Calibri" panose="020F0502020204030204" pitchFamily="34" charset="0"/>
                <a:ea typeface="Calibri" panose="020F0502020204030204" pitchFamily="34" charset="0"/>
                <a:cs typeface="Times New Roman" panose="02020603050405020304" pitchFamily="18" charset="0"/>
              </a:rPr>
              <a:t>Try to display data at high-level of grain.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VertiPaq</a:t>
            </a:r>
            <a:r>
              <a:rPr lang="en-GB" sz="1800" dirty="0">
                <a:effectLst/>
                <a:latin typeface="Calibri" panose="020F0502020204030204" pitchFamily="34" charset="0"/>
                <a:ea typeface="Calibri" panose="020F0502020204030204" pitchFamily="34" charset="0"/>
                <a:cs typeface="Times New Roman" panose="02020603050405020304" pitchFamily="18" charset="0"/>
              </a:rPr>
              <a:t> excels in vertical aggregations, but performs much worse on a detailed level reporting. With that in mind, if you have, let’s say a table with 20.000 rows, and some measures being calculated for each row, you should be better off keeping this high-level detail by taking advantage of drill-through feature. So, display aggregated data in the table by default, and then give user a possibility to drill-through to specific row if necessary</a:t>
            </a:r>
            <a:endParaRPr lang="en-US" dirty="0"/>
          </a:p>
        </p:txBody>
      </p:sp>
      <p:sp>
        <p:nvSpPr>
          <p:cNvPr id="4" name="Slide Number Placeholder 3"/>
          <p:cNvSpPr>
            <a:spLocks noGrp="1"/>
          </p:cNvSpPr>
          <p:nvPr>
            <p:ph type="sldNum" sz="quarter" idx="5"/>
          </p:nvPr>
        </p:nvSpPr>
        <p:spPr/>
        <p:txBody>
          <a:bodyPr/>
          <a:lstStyle/>
          <a:p>
            <a:fld id="{960BF036-EE4A-478C-8224-52F54FB807F0}" type="slidenum">
              <a:rPr lang="en-US" smtClean="0"/>
              <a:t>22</a:t>
            </a:fld>
            <a:endParaRPr lang="en-US"/>
          </a:p>
        </p:txBody>
      </p:sp>
    </p:spTree>
    <p:extLst>
      <p:ext uri="{BB962C8B-B14F-4D97-AF65-F5344CB8AC3E}">
        <p14:creationId xmlns:p14="http://schemas.microsoft.com/office/powerpoint/2010/main" val="2439011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D5D4-FC10-A728-0F0B-B55DEA339EE9}"/>
              </a:ext>
            </a:extLst>
          </p:cNvPr>
          <p:cNvSpPr>
            <a:spLocks noGrp="1"/>
          </p:cNvSpPr>
          <p:nvPr>
            <p:ph type="ctrTitle"/>
          </p:nvPr>
        </p:nvSpPr>
        <p:spPr>
          <a:xfrm>
            <a:off x="1524000" y="1865850"/>
            <a:ext cx="9144000" cy="2387600"/>
          </a:xfrm>
        </p:spPr>
        <p:txBody>
          <a:bodyPr anchor="b"/>
          <a:lstStyle>
            <a:lvl1pPr algn="ctr">
              <a:defRPr sz="6000"/>
            </a:lvl1pPr>
          </a:lstStyle>
          <a:p>
            <a:r>
              <a:rPr lang="en-GB"/>
              <a:t>Click to edit Master title style</a:t>
            </a:r>
            <a:endParaRPr lang="pl-PL"/>
          </a:p>
        </p:txBody>
      </p:sp>
      <p:sp>
        <p:nvSpPr>
          <p:cNvPr id="3" name="Subtitle 2">
            <a:extLst>
              <a:ext uri="{FF2B5EF4-FFF2-40B4-BE49-F238E27FC236}">
                <a16:creationId xmlns:a16="http://schemas.microsoft.com/office/drawing/2014/main" id="{A5949CA1-F0E1-0F6A-589F-FBAA7F588894}"/>
              </a:ext>
            </a:extLst>
          </p:cNvPr>
          <p:cNvSpPr>
            <a:spLocks noGrp="1"/>
          </p:cNvSpPr>
          <p:nvPr>
            <p:ph type="subTitle" idx="1"/>
          </p:nvPr>
        </p:nvSpPr>
        <p:spPr>
          <a:xfrm>
            <a:off x="1524000" y="43455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pl-PL"/>
          </a:p>
        </p:txBody>
      </p:sp>
      <p:sp>
        <p:nvSpPr>
          <p:cNvPr id="4" name="Date Placeholder 3">
            <a:extLst>
              <a:ext uri="{FF2B5EF4-FFF2-40B4-BE49-F238E27FC236}">
                <a16:creationId xmlns:a16="http://schemas.microsoft.com/office/drawing/2014/main" id="{FB81F8C1-E1B0-1E96-A648-205CF2739B93}"/>
              </a:ext>
            </a:extLst>
          </p:cNvPr>
          <p:cNvSpPr>
            <a:spLocks noGrp="1"/>
          </p:cNvSpPr>
          <p:nvPr>
            <p:ph type="dt" sz="half" idx="10"/>
          </p:nvPr>
        </p:nvSpPr>
        <p:spPr/>
        <p:txBody>
          <a:bodyPr/>
          <a:lstStyle/>
          <a:p>
            <a:fld id="{602AA77D-5C4E-4DEA-8988-72880D96297F}" type="datetime1">
              <a:rPr lang="pl-PL" smtClean="0"/>
              <a:t>01.05.2023</a:t>
            </a:fld>
            <a:endParaRPr lang="pl-PL"/>
          </a:p>
        </p:txBody>
      </p:sp>
      <p:sp>
        <p:nvSpPr>
          <p:cNvPr id="5" name="Footer Placeholder 4">
            <a:extLst>
              <a:ext uri="{FF2B5EF4-FFF2-40B4-BE49-F238E27FC236}">
                <a16:creationId xmlns:a16="http://schemas.microsoft.com/office/drawing/2014/main" id="{F027EECC-597B-A5E1-0306-DC144F260C38}"/>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457F86FD-3FF8-DB26-82A9-11A30B198DA1}"/>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1508261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6C770-3956-4529-0FDE-61048A6886F5}"/>
              </a:ext>
            </a:extLst>
          </p:cNvPr>
          <p:cNvSpPr>
            <a:spLocks noGrp="1"/>
          </p:cNvSpPr>
          <p:nvPr>
            <p:ph type="title"/>
          </p:nvPr>
        </p:nvSpPr>
        <p:spPr/>
        <p:txBody>
          <a:bodyPr/>
          <a:lstStyle/>
          <a:p>
            <a:r>
              <a:rPr lang="en-GB"/>
              <a:t>Click to edit Master title style</a:t>
            </a:r>
            <a:endParaRPr lang="pl-PL"/>
          </a:p>
        </p:txBody>
      </p:sp>
      <p:sp>
        <p:nvSpPr>
          <p:cNvPr id="3" name="Vertical Text Placeholder 2">
            <a:extLst>
              <a:ext uri="{FF2B5EF4-FFF2-40B4-BE49-F238E27FC236}">
                <a16:creationId xmlns:a16="http://schemas.microsoft.com/office/drawing/2014/main" id="{B895B121-7C07-59D6-D3A9-3F1F1F53246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E0ADA95D-5D93-0C84-2AE7-A70530FFC051}"/>
              </a:ext>
            </a:extLst>
          </p:cNvPr>
          <p:cNvSpPr>
            <a:spLocks noGrp="1"/>
          </p:cNvSpPr>
          <p:nvPr>
            <p:ph type="dt" sz="half" idx="10"/>
          </p:nvPr>
        </p:nvSpPr>
        <p:spPr/>
        <p:txBody>
          <a:bodyPr/>
          <a:lstStyle/>
          <a:p>
            <a:fld id="{EE19F56D-9EC3-420E-AFD3-4F5B6B37E8A9}" type="datetime1">
              <a:rPr lang="pl-PL" smtClean="0"/>
              <a:t>01.05.2023</a:t>
            </a:fld>
            <a:endParaRPr lang="pl-PL"/>
          </a:p>
        </p:txBody>
      </p:sp>
      <p:sp>
        <p:nvSpPr>
          <p:cNvPr id="5" name="Footer Placeholder 4">
            <a:extLst>
              <a:ext uri="{FF2B5EF4-FFF2-40B4-BE49-F238E27FC236}">
                <a16:creationId xmlns:a16="http://schemas.microsoft.com/office/drawing/2014/main" id="{CF426309-CA02-7C76-3C90-F6A6497B121A}"/>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BCD47AF4-3208-1646-2400-C76B09F0440E}"/>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3271784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75BADD-9E2A-305F-C14B-16B00AA8875D}"/>
              </a:ext>
            </a:extLst>
          </p:cNvPr>
          <p:cNvSpPr>
            <a:spLocks noGrp="1"/>
          </p:cNvSpPr>
          <p:nvPr>
            <p:ph type="title" orient="vert"/>
          </p:nvPr>
        </p:nvSpPr>
        <p:spPr>
          <a:xfrm>
            <a:off x="8153400" y="365125"/>
            <a:ext cx="1494802" cy="5811838"/>
          </a:xfrm>
        </p:spPr>
        <p:txBody>
          <a:bodyPr vert="eaVert"/>
          <a:lstStyle/>
          <a:p>
            <a:r>
              <a:rPr lang="en-GB"/>
              <a:t>Click to edit Master title style</a:t>
            </a:r>
            <a:endParaRPr lang="pl-PL"/>
          </a:p>
        </p:txBody>
      </p:sp>
      <p:sp>
        <p:nvSpPr>
          <p:cNvPr id="3" name="Vertical Text Placeholder 2">
            <a:extLst>
              <a:ext uri="{FF2B5EF4-FFF2-40B4-BE49-F238E27FC236}">
                <a16:creationId xmlns:a16="http://schemas.microsoft.com/office/drawing/2014/main" id="{7ECC448C-2297-7611-E868-0B1BAEAFEE86}"/>
              </a:ext>
            </a:extLst>
          </p:cNvPr>
          <p:cNvSpPr>
            <a:spLocks noGrp="1"/>
          </p:cNvSpPr>
          <p:nvPr>
            <p:ph type="body" orient="vert" idx="1"/>
          </p:nvPr>
        </p:nvSpPr>
        <p:spPr>
          <a:xfrm>
            <a:off x="2751746" y="365125"/>
            <a:ext cx="5306938"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dirty="0"/>
          </a:p>
        </p:txBody>
      </p:sp>
      <p:sp>
        <p:nvSpPr>
          <p:cNvPr id="4" name="Date Placeholder 3">
            <a:extLst>
              <a:ext uri="{FF2B5EF4-FFF2-40B4-BE49-F238E27FC236}">
                <a16:creationId xmlns:a16="http://schemas.microsoft.com/office/drawing/2014/main" id="{E786B52A-9A50-34BF-0AD0-158FD30B806A}"/>
              </a:ext>
            </a:extLst>
          </p:cNvPr>
          <p:cNvSpPr>
            <a:spLocks noGrp="1"/>
          </p:cNvSpPr>
          <p:nvPr>
            <p:ph type="dt" sz="half" idx="10"/>
          </p:nvPr>
        </p:nvSpPr>
        <p:spPr/>
        <p:txBody>
          <a:bodyPr/>
          <a:lstStyle/>
          <a:p>
            <a:fld id="{A00BD786-93CE-4F7B-8606-AC65A19ECFC3}" type="datetime1">
              <a:rPr lang="pl-PL" smtClean="0"/>
              <a:t>01.05.2023</a:t>
            </a:fld>
            <a:endParaRPr lang="pl-PL"/>
          </a:p>
        </p:txBody>
      </p:sp>
      <p:sp>
        <p:nvSpPr>
          <p:cNvPr id="5" name="Footer Placeholder 4">
            <a:extLst>
              <a:ext uri="{FF2B5EF4-FFF2-40B4-BE49-F238E27FC236}">
                <a16:creationId xmlns:a16="http://schemas.microsoft.com/office/drawing/2014/main" id="{C25C3023-53BE-80B2-DE24-265B28196A34}"/>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7BE601DA-A113-E60A-5E77-0DCA3D51A38C}"/>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2168962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D5D4-FC10-A728-0F0B-B55DEA339EE9}"/>
              </a:ext>
            </a:extLst>
          </p:cNvPr>
          <p:cNvSpPr>
            <a:spLocks noGrp="1"/>
          </p:cNvSpPr>
          <p:nvPr>
            <p:ph type="ctrTitle"/>
          </p:nvPr>
        </p:nvSpPr>
        <p:spPr>
          <a:xfrm>
            <a:off x="1524000" y="1865850"/>
            <a:ext cx="9144000" cy="2387600"/>
          </a:xfrm>
        </p:spPr>
        <p:txBody>
          <a:bodyPr anchor="b"/>
          <a:lstStyle>
            <a:lvl1pPr algn="ctr">
              <a:defRPr sz="6000"/>
            </a:lvl1pPr>
          </a:lstStyle>
          <a:p>
            <a:r>
              <a:rPr lang="en-GB"/>
              <a:t>Click to edit Master title style</a:t>
            </a:r>
            <a:endParaRPr lang="pl-PL"/>
          </a:p>
        </p:txBody>
      </p:sp>
      <p:sp>
        <p:nvSpPr>
          <p:cNvPr id="3" name="Subtitle 2">
            <a:extLst>
              <a:ext uri="{FF2B5EF4-FFF2-40B4-BE49-F238E27FC236}">
                <a16:creationId xmlns:a16="http://schemas.microsoft.com/office/drawing/2014/main" id="{A5949CA1-F0E1-0F6A-589F-FBAA7F588894}"/>
              </a:ext>
            </a:extLst>
          </p:cNvPr>
          <p:cNvSpPr>
            <a:spLocks noGrp="1"/>
          </p:cNvSpPr>
          <p:nvPr>
            <p:ph type="subTitle" idx="1"/>
          </p:nvPr>
        </p:nvSpPr>
        <p:spPr>
          <a:xfrm>
            <a:off x="1524000" y="43455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pl-PL"/>
          </a:p>
        </p:txBody>
      </p:sp>
      <p:sp>
        <p:nvSpPr>
          <p:cNvPr id="4" name="Date Placeholder 3">
            <a:extLst>
              <a:ext uri="{FF2B5EF4-FFF2-40B4-BE49-F238E27FC236}">
                <a16:creationId xmlns:a16="http://schemas.microsoft.com/office/drawing/2014/main" id="{FB81F8C1-E1B0-1E96-A648-205CF2739B93}"/>
              </a:ext>
            </a:extLst>
          </p:cNvPr>
          <p:cNvSpPr>
            <a:spLocks noGrp="1"/>
          </p:cNvSpPr>
          <p:nvPr>
            <p:ph type="dt" sz="half" idx="10"/>
          </p:nvPr>
        </p:nvSpPr>
        <p:spPr/>
        <p:txBody>
          <a:bodyPr/>
          <a:lstStyle/>
          <a:p>
            <a:fld id="{602AA77D-5C4E-4DEA-8988-72880D96297F}" type="datetime1">
              <a:rPr lang="pl-PL" smtClean="0"/>
              <a:t>01.05.2023</a:t>
            </a:fld>
            <a:endParaRPr lang="pl-PL"/>
          </a:p>
        </p:txBody>
      </p:sp>
      <p:sp>
        <p:nvSpPr>
          <p:cNvPr id="5" name="Footer Placeholder 4">
            <a:extLst>
              <a:ext uri="{FF2B5EF4-FFF2-40B4-BE49-F238E27FC236}">
                <a16:creationId xmlns:a16="http://schemas.microsoft.com/office/drawing/2014/main" id="{F027EECC-597B-A5E1-0306-DC144F260C38}"/>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457F86FD-3FF8-DB26-82A9-11A30B198DA1}"/>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3048020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A464-ADF1-8FAB-31BD-5F571488C59C}"/>
              </a:ext>
            </a:extLst>
          </p:cNvPr>
          <p:cNvSpPr>
            <a:spLocks noGrp="1"/>
          </p:cNvSpPr>
          <p:nvPr>
            <p:ph type="title"/>
          </p:nvPr>
        </p:nvSpPr>
        <p:spPr/>
        <p:txBody>
          <a:bodyPr/>
          <a:lstStyle/>
          <a:p>
            <a:r>
              <a:rPr lang="en-GB"/>
              <a:t>Click to edit Master title style</a:t>
            </a:r>
            <a:endParaRPr lang="pl-PL"/>
          </a:p>
        </p:txBody>
      </p:sp>
      <p:sp>
        <p:nvSpPr>
          <p:cNvPr id="3" name="Content Placeholder 2">
            <a:extLst>
              <a:ext uri="{FF2B5EF4-FFF2-40B4-BE49-F238E27FC236}">
                <a16:creationId xmlns:a16="http://schemas.microsoft.com/office/drawing/2014/main" id="{E2589C25-3059-E9BB-8BB3-14403A24A1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C11B6623-411D-C220-5393-F55F43983F90}"/>
              </a:ext>
            </a:extLst>
          </p:cNvPr>
          <p:cNvSpPr>
            <a:spLocks noGrp="1"/>
          </p:cNvSpPr>
          <p:nvPr>
            <p:ph type="dt" sz="half" idx="10"/>
          </p:nvPr>
        </p:nvSpPr>
        <p:spPr/>
        <p:txBody>
          <a:bodyPr/>
          <a:lstStyle/>
          <a:p>
            <a:fld id="{2AE38BE0-61D8-43F6-8CED-198430695955}" type="datetime1">
              <a:rPr lang="pl-PL" smtClean="0"/>
              <a:t>01.05.2023</a:t>
            </a:fld>
            <a:endParaRPr lang="pl-PL"/>
          </a:p>
        </p:txBody>
      </p:sp>
      <p:sp>
        <p:nvSpPr>
          <p:cNvPr id="5" name="Footer Placeholder 4">
            <a:extLst>
              <a:ext uri="{FF2B5EF4-FFF2-40B4-BE49-F238E27FC236}">
                <a16:creationId xmlns:a16="http://schemas.microsoft.com/office/drawing/2014/main" id="{6ED5A6D3-5272-A9B3-9948-225ACFDB21A7}"/>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A261C955-5E15-2061-0273-A963F8EB1036}"/>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1655655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3891-4F25-A604-8621-C4A77136221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pl-PL"/>
          </a:p>
        </p:txBody>
      </p:sp>
      <p:sp>
        <p:nvSpPr>
          <p:cNvPr id="3" name="Text Placeholder 2">
            <a:extLst>
              <a:ext uri="{FF2B5EF4-FFF2-40B4-BE49-F238E27FC236}">
                <a16:creationId xmlns:a16="http://schemas.microsoft.com/office/drawing/2014/main" id="{49143824-AF5B-5E07-3AF6-2E8AC9EC79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4226119-FC98-4422-ADE9-18A195A9785B}"/>
              </a:ext>
            </a:extLst>
          </p:cNvPr>
          <p:cNvSpPr>
            <a:spLocks noGrp="1"/>
          </p:cNvSpPr>
          <p:nvPr>
            <p:ph type="dt" sz="half" idx="10"/>
          </p:nvPr>
        </p:nvSpPr>
        <p:spPr/>
        <p:txBody>
          <a:bodyPr/>
          <a:lstStyle/>
          <a:p>
            <a:fld id="{588DEC5E-5701-4682-BFD2-42541D89F189}" type="datetime1">
              <a:rPr lang="pl-PL" smtClean="0"/>
              <a:t>01.05.2023</a:t>
            </a:fld>
            <a:endParaRPr lang="pl-PL"/>
          </a:p>
        </p:txBody>
      </p:sp>
      <p:sp>
        <p:nvSpPr>
          <p:cNvPr id="5" name="Footer Placeholder 4">
            <a:extLst>
              <a:ext uri="{FF2B5EF4-FFF2-40B4-BE49-F238E27FC236}">
                <a16:creationId xmlns:a16="http://schemas.microsoft.com/office/drawing/2014/main" id="{8408DCD2-7799-18EC-462A-791636AB9887}"/>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EBA4B65C-5281-A670-0F9C-37D2EE2C9ED6}"/>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3505570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B66BB-90C4-43CC-4127-8CF3AE17CF33}"/>
              </a:ext>
            </a:extLst>
          </p:cNvPr>
          <p:cNvSpPr>
            <a:spLocks noGrp="1"/>
          </p:cNvSpPr>
          <p:nvPr>
            <p:ph type="title"/>
          </p:nvPr>
        </p:nvSpPr>
        <p:spPr/>
        <p:txBody>
          <a:bodyPr/>
          <a:lstStyle/>
          <a:p>
            <a:r>
              <a:rPr lang="en-GB"/>
              <a:t>Click to edit Master title style</a:t>
            </a:r>
            <a:endParaRPr lang="pl-PL"/>
          </a:p>
        </p:txBody>
      </p:sp>
      <p:sp>
        <p:nvSpPr>
          <p:cNvPr id="3" name="Content Placeholder 2">
            <a:extLst>
              <a:ext uri="{FF2B5EF4-FFF2-40B4-BE49-F238E27FC236}">
                <a16:creationId xmlns:a16="http://schemas.microsoft.com/office/drawing/2014/main" id="{CE1C4B9A-3505-2F21-11AE-3592E3A0EFD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Content Placeholder 3">
            <a:extLst>
              <a:ext uri="{FF2B5EF4-FFF2-40B4-BE49-F238E27FC236}">
                <a16:creationId xmlns:a16="http://schemas.microsoft.com/office/drawing/2014/main" id="{6094628B-DB63-E1BC-C74A-06309F4B929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5" name="Date Placeholder 4">
            <a:extLst>
              <a:ext uri="{FF2B5EF4-FFF2-40B4-BE49-F238E27FC236}">
                <a16:creationId xmlns:a16="http://schemas.microsoft.com/office/drawing/2014/main" id="{0413F980-E65A-0635-2C44-59C78FF516AA}"/>
              </a:ext>
            </a:extLst>
          </p:cNvPr>
          <p:cNvSpPr>
            <a:spLocks noGrp="1"/>
          </p:cNvSpPr>
          <p:nvPr>
            <p:ph type="dt" sz="half" idx="10"/>
          </p:nvPr>
        </p:nvSpPr>
        <p:spPr/>
        <p:txBody>
          <a:bodyPr/>
          <a:lstStyle/>
          <a:p>
            <a:fld id="{1924819E-3F49-4D37-ADBC-7418B7E1E1E9}" type="datetime1">
              <a:rPr lang="pl-PL" smtClean="0"/>
              <a:t>01.05.2023</a:t>
            </a:fld>
            <a:endParaRPr lang="pl-PL"/>
          </a:p>
        </p:txBody>
      </p:sp>
      <p:sp>
        <p:nvSpPr>
          <p:cNvPr id="6" name="Footer Placeholder 5">
            <a:extLst>
              <a:ext uri="{FF2B5EF4-FFF2-40B4-BE49-F238E27FC236}">
                <a16:creationId xmlns:a16="http://schemas.microsoft.com/office/drawing/2014/main" id="{5A7D6885-C5B7-9EC7-C3A1-F4D63435CF18}"/>
              </a:ext>
            </a:extLst>
          </p:cNvPr>
          <p:cNvSpPr>
            <a:spLocks noGrp="1"/>
          </p:cNvSpPr>
          <p:nvPr>
            <p:ph type="ftr" sz="quarter" idx="11"/>
          </p:nvPr>
        </p:nvSpPr>
        <p:spPr/>
        <p:txBody>
          <a:bodyPr/>
          <a:lstStyle/>
          <a:p>
            <a:r>
              <a:rPr lang="pl-PL"/>
              <a:t>SQLDay 2023</a:t>
            </a:r>
          </a:p>
        </p:txBody>
      </p:sp>
      <p:sp>
        <p:nvSpPr>
          <p:cNvPr id="7" name="Slide Number Placeholder 6">
            <a:extLst>
              <a:ext uri="{FF2B5EF4-FFF2-40B4-BE49-F238E27FC236}">
                <a16:creationId xmlns:a16="http://schemas.microsoft.com/office/drawing/2014/main" id="{6786B106-A234-2795-23B8-CBFECA23DC55}"/>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26294960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5FEE-6FBD-73CE-A7A5-EBC331C6CCD0}"/>
              </a:ext>
            </a:extLst>
          </p:cNvPr>
          <p:cNvSpPr>
            <a:spLocks noGrp="1"/>
          </p:cNvSpPr>
          <p:nvPr>
            <p:ph type="title"/>
          </p:nvPr>
        </p:nvSpPr>
        <p:spPr>
          <a:xfrm>
            <a:off x="2726108" y="365125"/>
            <a:ext cx="6887911" cy="1325563"/>
          </a:xfrm>
        </p:spPr>
        <p:txBody>
          <a:bodyPr/>
          <a:lstStyle/>
          <a:p>
            <a:r>
              <a:rPr lang="en-GB"/>
              <a:t>Click to edit Master title style</a:t>
            </a:r>
            <a:endParaRPr lang="pl-PL" dirty="0"/>
          </a:p>
        </p:txBody>
      </p:sp>
      <p:sp>
        <p:nvSpPr>
          <p:cNvPr id="3" name="Text Placeholder 2">
            <a:extLst>
              <a:ext uri="{FF2B5EF4-FFF2-40B4-BE49-F238E27FC236}">
                <a16:creationId xmlns:a16="http://schemas.microsoft.com/office/drawing/2014/main" id="{814E2424-0E95-E495-6F3D-C18F36BE89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F67CA79-3FAA-C17F-1881-D3BB3DA97CB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5" name="Text Placeholder 4">
            <a:extLst>
              <a:ext uri="{FF2B5EF4-FFF2-40B4-BE49-F238E27FC236}">
                <a16:creationId xmlns:a16="http://schemas.microsoft.com/office/drawing/2014/main" id="{7C00103B-8087-2188-4FD7-C39ACA78A2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407DC04-106A-DB27-42D0-730CD34BA76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7" name="Date Placeholder 6">
            <a:extLst>
              <a:ext uri="{FF2B5EF4-FFF2-40B4-BE49-F238E27FC236}">
                <a16:creationId xmlns:a16="http://schemas.microsoft.com/office/drawing/2014/main" id="{BAE33B9A-991F-0B10-E6E0-118AF51B83D7}"/>
              </a:ext>
            </a:extLst>
          </p:cNvPr>
          <p:cNvSpPr>
            <a:spLocks noGrp="1"/>
          </p:cNvSpPr>
          <p:nvPr>
            <p:ph type="dt" sz="half" idx="10"/>
          </p:nvPr>
        </p:nvSpPr>
        <p:spPr/>
        <p:txBody>
          <a:bodyPr/>
          <a:lstStyle/>
          <a:p>
            <a:fld id="{86AD4CF7-4AE4-45E8-B959-36F0096C7FBC}" type="datetime1">
              <a:rPr lang="pl-PL" smtClean="0"/>
              <a:t>01.05.2023</a:t>
            </a:fld>
            <a:endParaRPr lang="pl-PL"/>
          </a:p>
        </p:txBody>
      </p:sp>
      <p:sp>
        <p:nvSpPr>
          <p:cNvPr id="8" name="Footer Placeholder 7">
            <a:extLst>
              <a:ext uri="{FF2B5EF4-FFF2-40B4-BE49-F238E27FC236}">
                <a16:creationId xmlns:a16="http://schemas.microsoft.com/office/drawing/2014/main" id="{58CACE36-59AC-F446-D8AA-13A26909333D}"/>
              </a:ext>
            </a:extLst>
          </p:cNvPr>
          <p:cNvSpPr>
            <a:spLocks noGrp="1"/>
          </p:cNvSpPr>
          <p:nvPr>
            <p:ph type="ftr" sz="quarter" idx="11"/>
          </p:nvPr>
        </p:nvSpPr>
        <p:spPr/>
        <p:txBody>
          <a:bodyPr/>
          <a:lstStyle/>
          <a:p>
            <a:r>
              <a:rPr lang="pl-PL"/>
              <a:t>SQLDay 2023</a:t>
            </a:r>
          </a:p>
        </p:txBody>
      </p:sp>
      <p:sp>
        <p:nvSpPr>
          <p:cNvPr id="9" name="Slide Number Placeholder 8">
            <a:extLst>
              <a:ext uri="{FF2B5EF4-FFF2-40B4-BE49-F238E27FC236}">
                <a16:creationId xmlns:a16="http://schemas.microsoft.com/office/drawing/2014/main" id="{D86C4FB5-5C29-D8A0-5F47-91710802433A}"/>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27797283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B2E0-B66A-0D21-8211-EB6810BE0D1F}"/>
              </a:ext>
            </a:extLst>
          </p:cNvPr>
          <p:cNvSpPr>
            <a:spLocks noGrp="1"/>
          </p:cNvSpPr>
          <p:nvPr>
            <p:ph type="title"/>
          </p:nvPr>
        </p:nvSpPr>
        <p:spPr/>
        <p:txBody>
          <a:bodyPr/>
          <a:lstStyle/>
          <a:p>
            <a:r>
              <a:rPr lang="en-GB"/>
              <a:t>Click to edit Master title style</a:t>
            </a:r>
            <a:endParaRPr lang="pl-PL"/>
          </a:p>
        </p:txBody>
      </p:sp>
      <p:sp>
        <p:nvSpPr>
          <p:cNvPr id="3" name="Date Placeholder 2">
            <a:extLst>
              <a:ext uri="{FF2B5EF4-FFF2-40B4-BE49-F238E27FC236}">
                <a16:creationId xmlns:a16="http://schemas.microsoft.com/office/drawing/2014/main" id="{0018B43D-E577-379A-22D2-6DC7ACF76F31}"/>
              </a:ext>
            </a:extLst>
          </p:cNvPr>
          <p:cNvSpPr>
            <a:spLocks noGrp="1"/>
          </p:cNvSpPr>
          <p:nvPr>
            <p:ph type="dt" sz="half" idx="10"/>
          </p:nvPr>
        </p:nvSpPr>
        <p:spPr/>
        <p:txBody>
          <a:bodyPr/>
          <a:lstStyle/>
          <a:p>
            <a:fld id="{8820F40D-CB02-4262-8D27-A0E8CF84961D}" type="datetime1">
              <a:rPr lang="pl-PL" smtClean="0"/>
              <a:t>01.05.2023</a:t>
            </a:fld>
            <a:endParaRPr lang="pl-PL"/>
          </a:p>
        </p:txBody>
      </p:sp>
      <p:sp>
        <p:nvSpPr>
          <p:cNvPr id="4" name="Footer Placeholder 3">
            <a:extLst>
              <a:ext uri="{FF2B5EF4-FFF2-40B4-BE49-F238E27FC236}">
                <a16:creationId xmlns:a16="http://schemas.microsoft.com/office/drawing/2014/main" id="{A811997F-D3AE-8B0D-A313-4A994B582910}"/>
              </a:ext>
            </a:extLst>
          </p:cNvPr>
          <p:cNvSpPr>
            <a:spLocks noGrp="1"/>
          </p:cNvSpPr>
          <p:nvPr>
            <p:ph type="ftr" sz="quarter" idx="11"/>
          </p:nvPr>
        </p:nvSpPr>
        <p:spPr/>
        <p:txBody>
          <a:bodyPr/>
          <a:lstStyle/>
          <a:p>
            <a:r>
              <a:rPr lang="pl-PL"/>
              <a:t>SQLDay 2023</a:t>
            </a:r>
          </a:p>
        </p:txBody>
      </p:sp>
      <p:sp>
        <p:nvSpPr>
          <p:cNvPr id="5" name="Slide Number Placeholder 4">
            <a:extLst>
              <a:ext uri="{FF2B5EF4-FFF2-40B4-BE49-F238E27FC236}">
                <a16:creationId xmlns:a16="http://schemas.microsoft.com/office/drawing/2014/main" id="{B28E9BF2-264B-7096-7ACC-B6E4760B89A8}"/>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18133845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585CB6-3AC0-7F3A-1FC5-38B53737353D}"/>
              </a:ext>
            </a:extLst>
          </p:cNvPr>
          <p:cNvSpPr>
            <a:spLocks noGrp="1"/>
          </p:cNvSpPr>
          <p:nvPr>
            <p:ph type="dt" sz="half" idx="10"/>
          </p:nvPr>
        </p:nvSpPr>
        <p:spPr/>
        <p:txBody>
          <a:bodyPr/>
          <a:lstStyle/>
          <a:p>
            <a:fld id="{332AA367-BC85-469B-B9FE-C4FFD5CC8876}" type="datetime1">
              <a:rPr lang="pl-PL" smtClean="0"/>
              <a:t>01.05.2023</a:t>
            </a:fld>
            <a:endParaRPr lang="pl-PL"/>
          </a:p>
        </p:txBody>
      </p:sp>
      <p:sp>
        <p:nvSpPr>
          <p:cNvPr id="3" name="Footer Placeholder 2">
            <a:extLst>
              <a:ext uri="{FF2B5EF4-FFF2-40B4-BE49-F238E27FC236}">
                <a16:creationId xmlns:a16="http://schemas.microsoft.com/office/drawing/2014/main" id="{1CD2E406-70CC-3443-2F32-7A4E07715633}"/>
              </a:ext>
            </a:extLst>
          </p:cNvPr>
          <p:cNvSpPr>
            <a:spLocks noGrp="1"/>
          </p:cNvSpPr>
          <p:nvPr>
            <p:ph type="ftr" sz="quarter" idx="11"/>
          </p:nvPr>
        </p:nvSpPr>
        <p:spPr/>
        <p:txBody>
          <a:bodyPr/>
          <a:lstStyle/>
          <a:p>
            <a:r>
              <a:rPr lang="pl-PL"/>
              <a:t>SQLDay 2023</a:t>
            </a:r>
          </a:p>
        </p:txBody>
      </p:sp>
      <p:sp>
        <p:nvSpPr>
          <p:cNvPr id="4" name="Slide Number Placeholder 3">
            <a:extLst>
              <a:ext uri="{FF2B5EF4-FFF2-40B4-BE49-F238E27FC236}">
                <a16:creationId xmlns:a16="http://schemas.microsoft.com/office/drawing/2014/main" id="{FBD11145-6A54-513D-A22D-F9779C601EF7}"/>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2279974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00539-2817-6991-8302-4FF149878A18}"/>
              </a:ext>
            </a:extLst>
          </p:cNvPr>
          <p:cNvSpPr>
            <a:spLocks noGrp="1"/>
          </p:cNvSpPr>
          <p:nvPr>
            <p:ph type="title"/>
          </p:nvPr>
        </p:nvSpPr>
        <p:spPr>
          <a:xfrm>
            <a:off x="839788" y="1640793"/>
            <a:ext cx="3932237" cy="1034042"/>
          </a:xfrm>
        </p:spPr>
        <p:txBody>
          <a:bodyPr anchor="b"/>
          <a:lstStyle>
            <a:lvl1pPr>
              <a:defRPr sz="3200"/>
            </a:lvl1pPr>
          </a:lstStyle>
          <a:p>
            <a:r>
              <a:rPr lang="en-GB"/>
              <a:t>Click to edit Master title style</a:t>
            </a:r>
            <a:endParaRPr lang="pl-PL" dirty="0"/>
          </a:p>
        </p:txBody>
      </p:sp>
      <p:sp>
        <p:nvSpPr>
          <p:cNvPr id="3" name="Content Placeholder 2">
            <a:extLst>
              <a:ext uri="{FF2B5EF4-FFF2-40B4-BE49-F238E27FC236}">
                <a16:creationId xmlns:a16="http://schemas.microsoft.com/office/drawing/2014/main" id="{929F4B93-CBB2-9F80-E3D7-50509C2E5F5B}"/>
              </a:ext>
            </a:extLst>
          </p:cNvPr>
          <p:cNvSpPr>
            <a:spLocks noGrp="1"/>
          </p:cNvSpPr>
          <p:nvPr>
            <p:ph idx="1"/>
          </p:nvPr>
        </p:nvSpPr>
        <p:spPr>
          <a:xfrm>
            <a:off x="5183188" y="1640793"/>
            <a:ext cx="6172200" cy="42202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Text Placeholder 3">
            <a:extLst>
              <a:ext uri="{FF2B5EF4-FFF2-40B4-BE49-F238E27FC236}">
                <a16:creationId xmlns:a16="http://schemas.microsoft.com/office/drawing/2014/main" id="{BA61D0ED-76DC-C660-F7E7-6E8FF3B2550C}"/>
              </a:ext>
            </a:extLst>
          </p:cNvPr>
          <p:cNvSpPr>
            <a:spLocks noGrp="1"/>
          </p:cNvSpPr>
          <p:nvPr>
            <p:ph type="body" sz="half" idx="2"/>
          </p:nvPr>
        </p:nvSpPr>
        <p:spPr>
          <a:xfrm>
            <a:off x="839788" y="2674835"/>
            <a:ext cx="3932237" cy="319415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7BC5EA2-0D30-DEBD-19DE-43D97E5EA36E}"/>
              </a:ext>
            </a:extLst>
          </p:cNvPr>
          <p:cNvSpPr>
            <a:spLocks noGrp="1"/>
          </p:cNvSpPr>
          <p:nvPr>
            <p:ph type="dt" sz="half" idx="10"/>
          </p:nvPr>
        </p:nvSpPr>
        <p:spPr/>
        <p:txBody>
          <a:bodyPr/>
          <a:lstStyle/>
          <a:p>
            <a:fld id="{AEB591D9-858C-47F0-804F-EE851B67752A}" type="datetime1">
              <a:rPr lang="pl-PL" smtClean="0"/>
              <a:t>01.05.2023</a:t>
            </a:fld>
            <a:endParaRPr lang="pl-PL"/>
          </a:p>
        </p:txBody>
      </p:sp>
      <p:sp>
        <p:nvSpPr>
          <p:cNvPr id="6" name="Footer Placeholder 5">
            <a:extLst>
              <a:ext uri="{FF2B5EF4-FFF2-40B4-BE49-F238E27FC236}">
                <a16:creationId xmlns:a16="http://schemas.microsoft.com/office/drawing/2014/main" id="{76A22F21-CF92-E99D-FBE3-BE59414C38B1}"/>
              </a:ext>
            </a:extLst>
          </p:cNvPr>
          <p:cNvSpPr>
            <a:spLocks noGrp="1"/>
          </p:cNvSpPr>
          <p:nvPr>
            <p:ph type="ftr" sz="quarter" idx="11"/>
          </p:nvPr>
        </p:nvSpPr>
        <p:spPr/>
        <p:txBody>
          <a:bodyPr/>
          <a:lstStyle/>
          <a:p>
            <a:r>
              <a:rPr lang="pl-PL"/>
              <a:t>SQLDay 2023</a:t>
            </a:r>
          </a:p>
        </p:txBody>
      </p:sp>
      <p:sp>
        <p:nvSpPr>
          <p:cNvPr id="7" name="Slide Number Placeholder 6">
            <a:extLst>
              <a:ext uri="{FF2B5EF4-FFF2-40B4-BE49-F238E27FC236}">
                <a16:creationId xmlns:a16="http://schemas.microsoft.com/office/drawing/2014/main" id="{66ADD042-EFD6-120F-A1C2-CF874F5B0398}"/>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1403746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A464-ADF1-8FAB-31BD-5F571488C59C}"/>
              </a:ext>
            </a:extLst>
          </p:cNvPr>
          <p:cNvSpPr>
            <a:spLocks noGrp="1"/>
          </p:cNvSpPr>
          <p:nvPr>
            <p:ph type="title"/>
          </p:nvPr>
        </p:nvSpPr>
        <p:spPr/>
        <p:txBody>
          <a:bodyPr/>
          <a:lstStyle/>
          <a:p>
            <a:r>
              <a:rPr lang="en-GB"/>
              <a:t>Click to edit Master title style</a:t>
            </a:r>
            <a:endParaRPr lang="pl-PL"/>
          </a:p>
        </p:txBody>
      </p:sp>
      <p:sp>
        <p:nvSpPr>
          <p:cNvPr id="3" name="Content Placeholder 2">
            <a:extLst>
              <a:ext uri="{FF2B5EF4-FFF2-40B4-BE49-F238E27FC236}">
                <a16:creationId xmlns:a16="http://schemas.microsoft.com/office/drawing/2014/main" id="{E2589C25-3059-E9BB-8BB3-14403A24A1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C11B6623-411D-C220-5393-F55F43983F90}"/>
              </a:ext>
            </a:extLst>
          </p:cNvPr>
          <p:cNvSpPr>
            <a:spLocks noGrp="1"/>
          </p:cNvSpPr>
          <p:nvPr>
            <p:ph type="dt" sz="half" idx="10"/>
          </p:nvPr>
        </p:nvSpPr>
        <p:spPr/>
        <p:txBody>
          <a:bodyPr/>
          <a:lstStyle/>
          <a:p>
            <a:fld id="{2AE38BE0-61D8-43F6-8CED-198430695955}" type="datetime1">
              <a:rPr lang="pl-PL" smtClean="0"/>
              <a:t>01.05.2023</a:t>
            </a:fld>
            <a:endParaRPr lang="pl-PL"/>
          </a:p>
        </p:txBody>
      </p:sp>
      <p:sp>
        <p:nvSpPr>
          <p:cNvPr id="5" name="Footer Placeholder 4">
            <a:extLst>
              <a:ext uri="{FF2B5EF4-FFF2-40B4-BE49-F238E27FC236}">
                <a16:creationId xmlns:a16="http://schemas.microsoft.com/office/drawing/2014/main" id="{6ED5A6D3-5272-A9B3-9948-225ACFDB21A7}"/>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A261C955-5E15-2061-0273-A963F8EB1036}"/>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39988599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0ACA-7C54-78AB-1E45-73EDBCFFE8B9}"/>
              </a:ext>
            </a:extLst>
          </p:cNvPr>
          <p:cNvSpPr>
            <a:spLocks noGrp="1"/>
          </p:cNvSpPr>
          <p:nvPr>
            <p:ph type="title"/>
          </p:nvPr>
        </p:nvSpPr>
        <p:spPr>
          <a:xfrm>
            <a:off x="839788" y="1666430"/>
            <a:ext cx="3932237" cy="1008404"/>
          </a:xfrm>
        </p:spPr>
        <p:txBody>
          <a:bodyPr anchor="b"/>
          <a:lstStyle>
            <a:lvl1pPr>
              <a:defRPr sz="3200"/>
            </a:lvl1pPr>
          </a:lstStyle>
          <a:p>
            <a:r>
              <a:rPr lang="en-GB"/>
              <a:t>Click to edit Master title style</a:t>
            </a:r>
            <a:endParaRPr lang="pl-PL" dirty="0"/>
          </a:p>
        </p:txBody>
      </p:sp>
      <p:sp>
        <p:nvSpPr>
          <p:cNvPr id="3" name="Picture Placeholder 2">
            <a:extLst>
              <a:ext uri="{FF2B5EF4-FFF2-40B4-BE49-F238E27FC236}">
                <a16:creationId xmlns:a16="http://schemas.microsoft.com/office/drawing/2014/main" id="{3083CAC4-6EDA-1084-DA58-D0EF42B36340}"/>
              </a:ext>
            </a:extLst>
          </p:cNvPr>
          <p:cNvSpPr>
            <a:spLocks noGrp="1"/>
          </p:cNvSpPr>
          <p:nvPr>
            <p:ph type="pic" idx="1"/>
          </p:nvPr>
        </p:nvSpPr>
        <p:spPr>
          <a:xfrm>
            <a:off x="5183188" y="1666430"/>
            <a:ext cx="6172200" cy="41946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pl-PL"/>
          </a:p>
        </p:txBody>
      </p:sp>
      <p:sp>
        <p:nvSpPr>
          <p:cNvPr id="4" name="Text Placeholder 3">
            <a:extLst>
              <a:ext uri="{FF2B5EF4-FFF2-40B4-BE49-F238E27FC236}">
                <a16:creationId xmlns:a16="http://schemas.microsoft.com/office/drawing/2014/main" id="{53591AA4-A411-3171-17F0-A0A7763C014A}"/>
              </a:ext>
            </a:extLst>
          </p:cNvPr>
          <p:cNvSpPr>
            <a:spLocks noGrp="1"/>
          </p:cNvSpPr>
          <p:nvPr>
            <p:ph type="body" sz="half" idx="2"/>
          </p:nvPr>
        </p:nvSpPr>
        <p:spPr>
          <a:xfrm>
            <a:off x="839788" y="2674834"/>
            <a:ext cx="3932237" cy="319415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83B50EB-D77D-676C-7586-ED14AFC7CAF2}"/>
              </a:ext>
            </a:extLst>
          </p:cNvPr>
          <p:cNvSpPr>
            <a:spLocks noGrp="1"/>
          </p:cNvSpPr>
          <p:nvPr>
            <p:ph type="dt" sz="half" idx="10"/>
          </p:nvPr>
        </p:nvSpPr>
        <p:spPr/>
        <p:txBody>
          <a:bodyPr/>
          <a:lstStyle/>
          <a:p>
            <a:fld id="{F0B833BF-B8DC-42A5-9695-AE4A303D61FC}" type="datetime1">
              <a:rPr lang="pl-PL" smtClean="0"/>
              <a:t>01.05.2023</a:t>
            </a:fld>
            <a:endParaRPr lang="pl-PL"/>
          </a:p>
        </p:txBody>
      </p:sp>
      <p:sp>
        <p:nvSpPr>
          <p:cNvPr id="6" name="Footer Placeholder 5">
            <a:extLst>
              <a:ext uri="{FF2B5EF4-FFF2-40B4-BE49-F238E27FC236}">
                <a16:creationId xmlns:a16="http://schemas.microsoft.com/office/drawing/2014/main" id="{CBAD00BF-4E70-E1CA-6C78-82BE7714A989}"/>
              </a:ext>
            </a:extLst>
          </p:cNvPr>
          <p:cNvSpPr>
            <a:spLocks noGrp="1"/>
          </p:cNvSpPr>
          <p:nvPr>
            <p:ph type="ftr" sz="quarter" idx="11"/>
          </p:nvPr>
        </p:nvSpPr>
        <p:spPr/>
        <p:txBody>
          <a:bodyPr/>
          <a:lstStyle/>
          <a:p>
            <a:r>
              <a:rPr lang="pl-PL"/>
              <a:t>SQLDay 2023</a:t>
            </a:r>
          </a:p>
        </p:txBody>
      </p:sp>
      <p:sp>
        <p:nvSpPr>
          <p:cNvPr id="7" name="Slide Number Placeholder 6">
            <a:extLst>
              <a:ext uri="{FF2B5EF4-FFF2-40B4-BE49-F238E27FC236}">
                <a16:creationId xmlns:a16="http://schemas.microsoft.com/office/drawing/2014/main" id="{2B103A42-DAEF-E2E6-BEAC-39A1B794605C}"/>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3142391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6C770-3956-4529-0FDE-61048A6886F5}"/>
              </a:ext>
            </a:extLst>
          </p:cNvPr>
          <p:cNvSpPr>
            <a:spLocks noGrp="1"/>
          </p:cNvSpPr>
          <p:nvPr>
            <p:ph type="title"/>
          </p:nvPr>
        </p:nvSpPr>
        <p:spPr/>
        <p:txBody>
          <a:bodyPr/>
          <a:lstStyle/>
          <a:p>
            <a:r>
              <a:rPr lang="en-GB"/>
              <a:t>Click to edit Master title style</a:t>
            </a:r>
            <a:endParaRPr lang="pl-PL"/>
          </a:p>
        </p:txBody>
      </p:sp>
      <p:sp>
        <p:nvSpPr>
          <p:cNvPr id="3" name="Vertical Text Placeholder 2">
            <a:extLst>
              <a:ext uri="{FF2B5EF4-FFF2-40B4-BE49-F238E27FC236}">
                <a16:creationId xmlns:a16="http://schemas.microsoft.com/office/drawing/2014/main" id="{B895B121-7C07-59D6-D3A9-3F1F1F53246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E0ADA95D-5D93-0C84-2AE7-A70530FFC051}"/>
              </a:ext>
            </a:extLst>
          </p:cNvPr>
          <p:cNvSpPr>
            <a:spLocks noGrp="1"/>
          </p:cNvSpPr>
          <p:nvPr>
            <p:ph type="dt" sz="half" idx="10"/>
          </p:nvPr>
        </p:nvSpPr>
        <p:spPr/>
        <p:txBody>
          <a:bodyPr/>
          <a:lstStyle/>
          <a:p>
            <a:fld id="{EE19F56D-9EC3-420E-AFD3-4F5B6B37E8A9}" type="datetime1">
              <a:rPr lang="pl-PL" smtClean="0"/>
              <a:t>01.05.2023</a:t>
            </a:fld>
            <a:endParaRPr lang="pl-PL"/>
          </a:p>
        </p:txBody>
      </p:sp>
      <p:sp>
        <p:nvSpPr>
          <p:cNvPr id="5" name="Footer Placeholder 4">
            <a:extLst>
              <a:ext uri="{FF2B5EF4-FFF2-40B4-BE49-F238E27FC236}">
                <a16:creationId xmlns:a16="http://schemas.microsoft.com/office/drawing/2014/main" id="{CF426309-CA02-7C76-3C90-F6A6497B121A}"/>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BCD47AF4-3208-1646-2400-C76B09F0440E}"/>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41520926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75BADD-9E2A-305F-C14B-16B00AA8875D}"/>
              </a:ext>
            </a:extLst>
          </p:cNvPr>
          <p:cNvSpPr>
            <a:spLocks noGrp="1"/>
          </p:cNvSpPr>
          <p:nvPr>
            <p:ph type="title" orient="vert"/>
          </p:nvPr>
        </p:nvSpPr>
        <p:spPr>
          <a:xfrm>
            <a:off x="8153400" y="365125"/>
            <a:ext cx="1494802" cy="5811838"/>
          </a:xfrm>
        </p:spPr>
        <p:txBody>
          <a:bodyPr vert="eaVert"/>
          <a:lstStyle/>
          <a:p>
            <a:r>
              <a:rPr lang="en-GB"/>
              <a:t>Click to edit Master title style</a:t>
            </a:r>
            <a:endParaRPr lang="pl-PL"/>
          </a:p>
        </p:txBody>
      </p:sp>
      <p:sp>
        <p:nvSpPr>
          <p:cNvPr id="3" name="Vertical Text Placeholder 2">
            <a:extLst>
              <a:ext uri="{FF2B5EF4-FFF2-40B4-BE49-F238E27FC236}">
                <a16:creationId xmlns:a16="http://schemas.microsoft.com/office/drawing/2014/main" id="{7ECC448C-2297-7611-E868-0B1BAEAFEE86}"/>
              </a:ext>
            </a:extLst>
          </p:cNvPr>
          <p:cNvSpPr>
            <a:spLocks noGrp="1"/>
          </p:cNvSpPr>
          <p:nvPr>
            <p:ph type="body" orient="vert" idx="1"/>
          </p:nvPr>
        </p:nvSpPr>
        <p:spPr>
          <a:xfrm>
            <a:off x="2751746" y="365125"/>
            <a:ext cx="5306938"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dirty="0"/>
          </a:p>
        </p:txBody>
      </p:sp>
      <p:sp>
        <p:nvSpPr>
          <p:cNvPr id="4" name="Date Placeholder 3">
            <a:extLst>
              <a:ext uri="{FF2B5EF4-FFF2-40B4-BE49-F238E27FC236}">
                <a16:creationId xmlns:a16="http://schemas.microsoft.com/office/drawing/2014/main" id="{E786B52A-9A50-34BF-0AD0-158FD30B806A}"/>
              </a:ext>
            </a:extLst>
          </p:cNvPr>
          <p:cNvSpPr>
            <a:spLocks noGrp="1"/>
          </p:cNvSpPr>
          <p:nvPr>
            <p:ph type="dt" sz="half" idx="10"/>
          </p:nvPr>
        </p:nvSpPr>
        <p:spPr/>
        <p:txBody>
          <a:bodyPr/>
          <a:lstStyle/>
          <a:p>
            <a:fld id="{A00BD786-93CE-4F7B-8606-AC65A19ECFC3}" type="datetime1">
              <a:rPr lang="pl-PL" smtClean="0"/>
              <a:t>01.05.2023</a:t>
            </a:fld>
            <a:endParaRPr lang="pl-PL"/>
          </a:p>
        </p:txBody>
      </p:sp>
      <p:sp>
        <p:nvSpPr>
          <p:cNvPr id="5" name="Footer Placeholder 4">
            <a:extLst>
              <a:ext uri="{FF2B5EF4-FFF2-40B4-BE49-F238E27FC236}">
                <a16:creationId xmlns:a16="http://schemas.microsoft.com/office/drawing/2014/main" id="{C25C3023-53BE-80B2-DE24-265B28196A34}"/>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7BE601DA-A113-E60A-5E77-0DCA3D51A38C}"/>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16839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3891-4F25-A604-8621-C4A77136221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pl-PL"/>
          </a:p>
        </p:txBody>
      </p:sp>
      <p:sp>
        <p:nvSpPr>
          <p:cNvPr id="3" name="Text Placeholder 2">
            <a:extLst>
              <a:ext uri="{FF2B5EF4-FFF2-40B4-BE49-F238E27FC236}">
                <a16:creationId xmlns:a16="http://schemas.microsoft.com/office/drawing/2014/main" id="{49143824-AF5B-5E07-3AF6-2E8AC9EC79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4226119-FC98-4422-ADE9-18A195A9785B}"/>
              </a:ext>
            </a:extLst>
          </p:cNvPr>
          <p:cNvSpPr>
            <a:spLocks noGrp="1"/>
          </p:cNvSpPr>
          <p:nvPr>
            <p:ph type="dt" sz="half" idx="10"/>
          </p:nvPr>
        </p:nvSpPr>
        <p:spPr/>
        <p:txBody>
          <a:bodyPr/>
          <a:lstStyle/>
          <a:p>
            <a:fld id="{588DEC5E-5701-4682-BFD2-42541D89F189}" type="datetime1">
              <a:rPr lang="pl-PL" smtClean="0"/>
              <a:t>01.05.2023</a:t>
            </a:fld>
            <a:endParaRPr lang="pl-PL"/>
          </a:p>
        </p:txBody>
      </p:sp>
      <p:sp>
        <p:nvSpPr>
          <p:cNvPr id="5" name="Footer Placeholder 4">
            <a:extLst>
              <a:ext uri="{FF2B5EF4-FFF2-40B4-BE49-F238E27FC236}">
                <a16:creationId xmlns:a16="http://schemas.microsoft.com/office/drawing/2014/main" id="{8408DCD2-7799-18EC-462A-791636AB9887}"/>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EBA4B65C-5281-A670-0F9C-37D2EE2C9ED6}"/>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3628389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B66BB-90C4-43CC-4127-8CF3AE17CF33}"/>
              </a:ext>
            </a:extLst>
          </p:cNvPr>
          <p:cNvSpPr>
            <a:spLocks noGrp="1"/>
          </p:cNvSpPr>
          <p:nvPr>
            <p:ph type="title"/>
          </p:nvPr>
        </p:nvSpPr>
        <p:spPr/>
        <p:txBody>
          <a:bodyPr/>
          <a:lstStyle/>
          <a:p>
            <a:r>
              <a:rPr lang="en-GB"/>
              <a:t>Click to edit Master title style</a:t>
            </a:r>
            <a:endParaRPr lang="pl-PL"/>
          </a:p>
        </p:txBody>
      </p:sp>
      <p:sp>
        <p:nvSpPr>
          <p:cNvPr id="3" name="Content Placeholder 2">
            <a:extLst>
              <a:ext uri="{FF2B5EF4-FFF2-40B4-BE49-F238E27FC236}">
                <a16:creationId xmlns:a16="http://schemas.microsoft.com/office/drawing/2014/main" id="{CE1C4B9A-3505-2F21-11AE-3592E3A0EFD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Content Placeholder 3">
            <a:extLst>
              <a:ext uri="{FF2B5EF4-FFF2-40B4-BE49-F238E27FC236}">
                <a16:creationId xmlns:a16="http://schemas.microsoft.com/office/drawing/2014/main" id="{6094628B-DB63-E1BC-C74A-06309F4B929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5" name="Date Placeholder 4">
            <a:extLst>
              <a:ext uri="{FF2B5EF4-FFF2-40B4-BE49-F238E27FC236}">
                <a16:creationId xmlns:a16="http://schemas.microsoft.com/office/drawing/2014/main" id="{0413F980-E65A-0635-2C44-59C78FF516AA}"/>
              </a:ext>
            </a:extLst>
          </p:cNvPr>
          <p:cNvSpPr>
            <a:spLocks noGrp="1"/>
          </p:cNvSpPr>
          <p:nvPr>
            <p:ph type="dt" sz="half" idx="10"/>
          </p:nvPr>
        </p:nvSpPr>
        <p:spPr/>
        <p:txBody>
          <a:bodyPr/>
          <a:lstStyle/>
          <a:p>
            <a:fld id="{1924819E-3F49-4D37-ADBC-7418B7E1E1E9}" type="datetime1">
              <a:rPr lang="pl-PL" smtClean="0"/>
              <a:t>01.05.2023</a:t>
            </a:fld>
            <a:endParaRPr lang="pl-PL"/>
          </a:p>
        </p:txBody>
      </p:sp>
      <p:sp>
        <p:nvSpPr>
          <p:cNvPr id="6" name="Footer Placeholder 5">
            <a:extLst>
              <a:ext uri="{FF2B5EF4-FFF2-40B4-BE49-F238E27FC236}">
                <a16:creationId xmlns:a16="http://schemas.microsoft.com/office/drawing/2014/main" id="{5A7D6885-C5B7-9EC7-C3A1-F4D63435CF18}"/>
              </a:ext>
            </a:extLst>
          </p:cNvPr>
          <p:cNvSpPr>
            <a:spLocks noGrp="1"/>
          </p:cNvSpPr>
          <p:nvPr>
            <p:ph type="ftr" sz="quarter" idx="11"/>
          </p:nvPr>
        </p:nvSpPr>
        <p:spPr/>
        <p:txBody>
          <a:bodyPr/>
          <a:lstStyle/>
          <a:p>
            <a:r>
              <a:rPr lang="pl-PL"/>
              <a:t>SQLDay 2023</a:t>
            </a:r>
          </a:p>
        </p:txBody>
      </p:sp>
      <p:sp>
        <p:nvSpPr>
          <p:cNvPr id="7" name="Slide Number Placeholder 6">
            <a:extLst>
              <a:ext uri="{FF2B5EF4-FFF2-40B4-BE49-F238E27FC236}">
                <a16:creationId xmlns:a16="http://schemas.microsoft.com/office/drawing/2014/main" id="{6786B106-A234-2795-23B8-CBFECA23DC55}"/>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3478601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5FEE-6FBD-73CE-A7A5-EBC331C6CCD0}"/>
              </a:ext>
            </a:extLst>
          </p:cNvPr>
          <p:cNvSpPr>
            <a:spLocks noGrp="1"/>
          </p:cNvSpPr>
          <p:nvPr>
            <p:ph type="title"/>
          </p:nvPr>
        </p:nvSpPr>
        <p:spPr>
          <a:xfrm>
            <a:off x="2726108" y="365125"/>
            <a:ext cx="6887911" cy="1325563"/>
          </a:xfrm>
        </p:spPr>
        <p:txBody>
          <a:bodyPr/>
          <a:lstStyle/>
          <a:p>
            <a:r>
              <a:rPr lang="en-GB"/>
              <a:t>Click to edit Master title style</a:t>
            </a:r>
            <a:endParaRPr lang="pl-PL" dirty="0"/>
          </a:p>
        </p:txBody>
      </p:sp>
      <p:sp>
        <p:nvSpPr>
          <p:cNvPr id="3" name="Text Placeholder 2">
            <a:extLst>
              <a:ext uri="{FF2B5EF4-FFF2-40B4-BE49-F238E27FC236}">
                <a16:creationId xmlns:a16="http://schemas.microsoft.com/office/drawing/2014/main" id="{814E2424-0E95-E495-6F3D-C18F36BE89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F67CA79-3FAA-C17F-1881-D3BB3DA97CB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5" name="Text Placeholder 4">
            <a:extLst>
              <a:ext uri="{FF2B5EF4-FFF2-40B4-BE49-F238E27FC236}">
                <a16:creationId xmlns:a16="http://schemas.microsoft.com/office/drawing/2014/main" id="{7C00103B-8087-2188-4FD7-C39ACA78A2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407DC04-106A-DB27-42D0-730CD34BA76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7" name="Date Placeholder 6">
            <a:extLst>
              <a:ext uri="{FF2B5EF4-FFF2-40B4-BE49-F238E27FC236}">
                <a16:creationId xmlns:a16="http://schemas.microsoft.com/office/drawing/2014/main" id="{BAE33B9A-991F-0B10-E6E0-118AF51B83D7}"/>
              </a:ext>
            </a:extLst>
          </p:cNvPr>
          <p:cNvSpPr>
            <a:spLocks noGrp="1"/>
          </p:cNvSpPr>
          <p:nvPr>
            <p:ph type="dt" sz="half" idx="10"/>
          </p:nvPr>
        </p:nvSpPr>
        <p:spPr/>
        <p:txBody>
          <a:bodyPr/>
          <a:lstStyle/>
          <a:p>
            <a:fld id="{86AD4CF7-4AE4-45E8-B959-36F0096C7FBC}" type="datetime1">
              <a:rPr lang="pl-PL" smtClean="0"/>
              <a:t>01.05.2023</a:t>
            </a:fld>
            <a:endParaRPr lang="pl-PL"/>
          </a:p>
        </p:txBody>
      </p:sp>
      <p:sp>
        <p:nvSpPr>
          <p:cNvPr id="8" name="Footer Placeholder 7">
            <a:extLst>
              <a:ext uri="{FF2B5EF4-FFF2-40B4-BE49-F238E27FC236}">
                <a16:creationId xmlns:a16="http://schemas.microsoft.com/office/drawing/2014/main" id="{58CACE36-59AC-F446-D8AA-13A26909333D}"/>
              </a:ext>
            </a:extLst>
          </p:cNvPr>
          <p:cNvSpPr>
            <a:spLocks noGrp="1"/>
          </p:cNvSpPr>
          <p:nvPr>
            <p:ph type="ftr" sz="quarter" idx="11"/>
          </p:nvPr>
        </p:nvSpPr>
        <p:spPr/>
        <p:txBody>
          <a:bodyPr/>
          <a:lstStyle/>
          <a:p>
            <a:r>
              <a:rPr lang="pl-PL"/>
              <a:t>SQLDay 2023</a:t>
            </a:r>
          </a:p>
        </p:txBody>
      </p:sp>
      <p:sp>
        <p:nvSpPr>
          <p:cNvPr id="9" name="Slide Number Placeholder 8">
            <a:extLst>
              <a:ext uri="{FF2B5EF4-FFF2-40B4-BE49-F238E27FC236}">
                <a16:creationId xmlns:a16="http://schemas.microsoft.com/office/drawing/2014/main" id="{D86C4FB5-5C29-D8A0-5F47-91710802433A}"/>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1862637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B2E0-B66A-0D21-8211-EB6810BE0D1F}"/>
              </a:ext>
            </a:extLst>
          </p:cNvPr>
          <p:cNvSpPr>
            <a:spLocks noGrp="1"/>
          </p:cNvSpPr>
          <p:nvPr>
            <p:ph type="title"/>
          </p:nvPr>
        </p:nvSpPr>
        <p:spPr/>
        <p:txBody>
          <a:bodyPr/>
          <a:lstStyle/>
          <a:p>
            <a:r>
              <a:rPr lang="en-GB"/>
              <a:t>Click to edit Master title style</a:t>
            </a:r>
            <a:endParaRPr lang="pl-PL"/>
          </a:p>
        </p:txBody>
      </p:sp>
      <p:sp>
        <p:nvSpPr>
          <p:cNvPr id="3" name="Date Placeholder 2">
            <a:extLst>
              <a:ext uri="{FF2B5EF4-FFF2-40B4-BE49-F238E27FC236}">
                <a16:creationId xmlns:a16="http://schemas.microsoft.com/office/drawing/2014/main" id="{0018B43D-E577-379A-22D2-6DC7ACF76F31}"/>
              </a:ext>
            </a:extLst>
          </p:cNvPr>
          <p:cNvSpPr>
            <a:spLocks noGrp="1"/>
          </p:cNvSpPr>
          <p:nvPr>
            <p:ph type="dt" sz="half" idx="10"/>
          </p:nvPr>
        </p:nvSpPr>
        <p:spPr/>
        <p:txBody>
          <a:bodyPr/>
          <a:lstStyle/>
          <a:p>
            <a:fld id="{8820F40D-CB02-4262-8D27-A0E8CF84961D}" type="datetime1">
              <a:rPr lang="pl-PL" smtClean="0"/>
              <a:t>01.05.2023</a:t>
            </a:fld>
            <a:endParaRPr lang="pl-PL"/>
          </a:p>
        </p:txBody>
      </p:sp>
      <p:sp>
        <p:nvSpPr>
          <p:cNvPr id="4" name="Footer Placeholder 3">
            <a:extLst>
              <a:ext uri="{FF2B5EF4-FFF2-40B4-BE49-F238E27FC236}">
                <a16:creationId xmlns:a16="http://schemas.microsoft.com/office/drawing/2014/main" id="{A811997F-D3AE-8B0D-A313-4A994B582910}"/>
              </a:ext>
            </a:extLst>
          </p:cNvPr>
          <p:cNvSpPr>
            <a:spLocks noGrp="1"/>
          </p:cNvSpPr>
          <p:nvPr>
            <p:ph type="ftr" sz="quarter" idx="11"/>
          </p:nvPr>
        </p:nvSpPr>
        <p:spPr/>
        <p:txBody>
          <a:bodyPr/>
          <a:lstStyle/>
          <a:p>
            <a:r>
              <a:rPr lang="pl-PL"/>
              <a:t>SQLDay 2023</a:t>
            </a:r>
          </a:p>
        </p:txBody>
      </p:sp>
      <p:sp>
        <p:nvSpPr>
          <p:cNvPr id="5" name="Slide Number Placeholder 4">
            <a:extLst>
              <a:ext uri="{FF2B5EF4-FFF2-40B4-BE49-F238E27FC236}">
                <a16:creationId xmlns:a16="http://schemas.microsoft.com/office/drawing/2014/main" id="{B28E9BF2-264B-7096-7ACC-B6E4760B89A8}"/>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118832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585CB6-3AC0-7F3A-1FC5-38B53737353D}"/>
              </a:ext>
            </a:extLst>
          </p:cNvPr>
          <p:cNvSpPr>
            <a:spLocks noGrp="1"/>
          </p:cNvSpPr>
          <p:nvPr>
            <p:ph type="dt" sz="half" idx="10"/>
          </p:nvPr>
        </p:nvSpPr>
        <p:spPr/>
        <p:txBody>
          <a:bodyPr/>
          <a:lstStyle/>
          <a:p>
            <a:fld id="{332AA367-BC85-469B-B9FE-C4FFD5CC8876}" type="datetime1">
              <a:rPr lang="pl-PL" smtClean="0"/>
              <a:t>01.05.2023</a:t>
            </a:fld>
            <a:endParaRPr lang="pl-PL"/>
          </a:p>
        </p:txBody>
      </p:sp>
      <p:sp>
        <p:nvSpPr>
          <p:cNvPr id="3" name="Footer Placeholder 2">
            <a:extLst>
              <a:ext uri="{FF2B5EF4-FFF2-40B4-BE49-F238E27FC236}">
                <a16:creationId xmlns:a16="http://schemas.microsoft.com/office/drawing/2014/main" id="{1CD2E406-70CC-3443-2F32-7A4E07715633}"/>
              </a:ext>
            </a:extLst>
          </p:cNvPr>
          <p:cNvSpPr>
            <a:spLocks noGrp="1"/>
          </p:cNvSpPr>
          <p:nvPr>
            <p:ph type="ftr" sz="quarter" idx="11"/>
          </p:nvPr>
        </p:nvSpPr>
        <p:spPr/>
        <p:txBody>
          <a:bodyPr/>
          <a:lstStyle/>
          <a:p>
            <a:r>
              <a:rPr lang="pl-PL"/>
              <a:t>SQLDay 2023</a:t>
            </a:r>
          </a:p>
        </p:txBody>
      </p:sp>
      <p:sp>
        <p:nvSpPr>
          <p:cNvPr id="4" name="Slide Number Placeholder 3">
            <a:extLst>
              <a:ext uri="{FF2B5EF4-FFF2-40B4-BE49-F238E27FC236}">
                <a16:creationId xmlns:a16="http://schemas.microsoft.com/office/drawing/2014/main" id="{FBD11145-6A54-513D-A22D-F9779C601EF7}"/>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2081566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00539-2817-6991-8302-4FF149878A18}"/>
              </a:ext>
            </a:extLst>
          </p:cNvPr>
          <p:cNvSpPr>
            <a:spLocks noGrp="1"/>
          </p:cNvSpPr>
          <p:nvPr>
            <p:ph type="title"/>
          </p:nvPr>
        </p:nvSpPr>
        <p:spPr>
          <a:xfrm>
            <a:off x="839788" y="1640793"/>
            <a:ext cx="3932237" cy="1034042"/>
          </a:xfrm>
        </p:spPr>
        <p:txBody>
          <a:bodyPr anchor="b"/>
          <a:lstStyle>
            <a:lvl1pPr>
              <a:defRPr sz="3200"/>
            </a:lvl1pPr>
          </a:lstStyle>
          <a:p>
            <a:r>
              <a:rPr lang="en-GB"/>
              <a:t>Click to edit Master title style</a:t>
            </a:r>
            <a:endParaRPr lang="pl-PL" dirty="0"/>
          </a:p>
        </p:txBody>
      </p:sp>
      <p:sp>
        <p:nvSpPr>
          <p:cNvPr id="3" name="Content Placeholder 2">
            <a:extLst>
              <a:ext uri="{FF2B5EF4-FFF2-40B4-BE49-F238E27FC236}">
                <a16:creationId xmlns:a16="http://schemas.microsoft.com/office/drawing/2014/main" id="{929F4B93-CBB2-9F80-E3D7-50509C2E5F5B}"/>
              </a:ext>
            </a:extLst>
          </p:cNvPr>
          <p:cNvSpPr>
            <a:spLocks noGrp="1"/>
          </p:cNvSpPr>
          <p:nvPr>
            <p:ph idx="1"/>
          </p:nvPr>
        </p:nvSpPr>
        <p:spPr>
          <a:xfrm>
            <a:off x="5183188" y="1640793"/>
            <a:ext cx="6172200" cy="42202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Text Placeholder 3">
            <a:extLst>
              <a:ext uri="{FF2B5EF4-FFF2-40B4-BE49-F238E27FC236}">
                <a16:creationId xmlns:a16="http://schemas.microsoft.com/office/drawing/2014/main" id="{BA61D0ED-76DC-C660-F7E7-6E8FF3B2550C}"/>
              </a:ext>
            </a:extLst>
          </p:cNvPr>
          <p:cNvSpPr>
            <a:spLocks noGrp="1"/>
          </p:cNvSpPr>
          <p:nvPr>
            <p:ph type="body" sz="half" idx="2"/>
          </p:nvPr>
        </p:nvSpPr>
        <p:spPr>
          <a:xfrm>
            <a:off x="839788" y="2674835"/>
            <a:ext cx="3932237" cy="319415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7BC5EA2-0D30-DEBD-19DE-43D97E5EA36E}"/>
              </a:ext>
            </a:extLst>
          </p:cNvPr>
          <p:cNvSpPr>
            <a:spLocks noGrp="1"/>
          </p:cNvSpPr>
          <p:nvPr>
            <p:ph type="dt" sz="half" idx="10"/>
          </p:nvPr>
        </p:nvSpPr>
        <p:spPr/>
        <p:txBody>
          <a:bodyPr/>
          <a:lstStyle/>
          <a:p>
            <a:fld id="{AEB591D9-858C-47F0-804F-EE851B67752A}" type="datetime1">
              <a:rPr lang="pl-PL" smtClean="0"/>
              <a:t>01.05.2023</a:t>
            </a:fld>
            <a:endParaRPr lang="pl-PL"/>
          </a:p>
        </p:txBody>
      </p:sp>
      <p:sp>
        <p:nvSpPr>
          <p:cNvPr id="6" name="Footer Placeholder 5">
            <a:extLst>
              <a:ext uri="{FF2B5EF4-FFF2-40B4-BE49-F238E27FC236}">
                <a16:creationId xmlns:a16="http://schemas.microsoft.com/office/drawing/2014/main" id="{76A22F21-CF92-E99D-FBE3-BE59414C38B1}"/>
              </a:ext>
            </a:extLst>
          </p:cNvPr>
          <p:cNvSpPr>
            <a:spLocks noGrp="1"/>
          </p:cNvSpPr>
          <p:nvPr>
            <p:ph type="ftr" sz="quarter" idx="11"/>
          </p:nvPr>
        </p:nvSpPr>
        <p:spPr/>
        <p:txBody>
          <a:bodyPr/>
          <a:lstStyle/>
          <a:p>
            <a:r>
              <a:rPr lang="pl-PL"/>
              <a:t>SQLDay 2023</a:t>
            </a:r>
          </a:p>
        </p:txBody>
      </p:sp>
      <p:sp>
        <p:nvSpPr>
          <p:cNvPr id="7" name="Slide Number Placeholder 6">
            <a:extLst>
              <a:ext uri="{FF2B5EF4-FFF2-40B4-BE49-F238E27FC236}">
                <a16:creationId xmlns:a16="http://schemas.microsoft.com/office/drawing/2014/main" id="{66ADD042-EFD6-120F-A1C2-CF874F5B0398}"/>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1729577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0ACA-7C54-78AB-1E45-73EDBCFFE8B9}"/>
              </a:ext>
            </a:extLst>
          </p:cNvPr>
          <p:cNvSpPr>
            <a:spLocks noGrp="1"/>
          </p:cNvSpPr>
          <p:nvPr>
            <p:ph type="title"/>
          </p:nvPr>
        </p:nvSpPr>
        <p:spPr>
          <a:xfrm>
            <a:off x="839788" y="1666430"/>
            <a:ext cx="3932237" cy="1008404"/>
          </a:xfrm>
        </p:spPr>
        <p:txBody>
          <a:bodyPr anchor="b"/>
          <a:lstStyle>
            <a:lvl1pPr>
              <a:defRPr sz="3200"/>
            </a:lvl1pPr>
          </a:lstStyle>
          <a:p>
            <a:r>
              <a:rPr lang="en-GB"/>
              <a:t>Click to edit Master title style</a:t>
            </a:r>
            <a:endParaRPr lang="pl-PL" dirty="0"/>
          </a:p>
        </p:txBody>
      </p:sp>
      <p:sp>
        <p:nvSpPr>
          <p:cNvPr id="3" name="Picture Placeholder 2">
            <a:extLst>
              <a:ext uri="{FF2B5EF4-FFF2-40B4-BE49-F238E27FC236}">
                <a16:creationId xmlns:a16="http://schemas.microsoft.com/office/drawing/2014/main" id="{3083CAC4-6EDA-1084-DA58-D0EF42B36340}"/>
              </a:ext>
            </a:extLst>
          </p:cNvPr>
          <p:cNvSpPr>
            <a:spLocks noGrp="1"/>
          </p:cNvSpPr>
          <p:nvPr>
            <p:ph type="pic" idx="1"/>
          </p:nvPr>
        </p:nvSpPr>
        <p:spPr>
          <a:xfrm>
            <a:off x="5183188" y="1666430"/>
            <a:ext cx="6172200" cy="41946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pl-PL"/>
          </a:p>
        </p:txBody>
      </p:sp>
      <p:sp>
        <p:nvSpPr>
          <p:cNvPr id="4" name="Text Placeholder 3">
            <a:extLst>
              <a:ext uri="{FF2B5EF4-FFF2-40B4-BE49-F238E27FC236}">
                <a16:creationId xmlns:a16="http://schemas.microsoft.com/office/drawing/2014/main" id="{53591AA4-A411-3171-17F0-A0A7763C014A}"/>
              </a:ext>
            </a:extLst>
          </p:cNvPr>
          <p:cNvSpPr>
            <a:spLocks noGrp="1"/>
          </p:cNvSpPr>
          <p:nvPr>
            <p:ph type="body" sz="half" idx="2"/>
          </p:nvPr>
        </p:nvSpPr>
        <p:spPr>
          <a:xfrm>
            <a:off x="839788" y="2674834"/>
            <a:ext cx="3932237" cy="319415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83B50EB-D77D-676C-7586-ED14AFC7CAF2}"/>
              </a:ext>
            </a:extLst>
          </p:cNvPr>
          <p:cNvSpPr>
            <a:spLocks noGrp="1"/>
          </p:cNvSpPr>
          <p:nvPr>
            <p:ph type="dt" sz="half" idx="10"/>
          </p:nvPr>
        </p:nvSpPr>
        <p:spPr/>
        <p:txBody>
          <a:bodyPr/>
          <a:lstStyle/>
          <a:p>
            <a:fld id="{F0B833BF-B8DC-42A5-9695-AE4A303D61FC}" type="datetime1">
              <a:rPr lang="pl-PL" smtClean="0"/>
              <a:t>01.05.2023</a:t>
            </a:fld>
            <a:endParaRPr lang="pl-PL"/>
          </a:p>
        </p:txBody>
      </p:sp>
      <p:sp>
        <p:nvSpPr>
          <p:cNvPr id="6" name="Footer Placeholder 5">
            <a:extLst>
              <a:ext uri="{FF2B5EF4-FFF2-40B4-BE49-F238E27FC236}">
                <a16:creationId xmlns:a16="http://schemas.microsoft.com/office/drawing/2014/main" id="{CBAD00BF-4E70-E1CA-6C78-82BE7714A989}"/>
              </a:ext>
            </a:extLst>
          </p:cNvPr>
          <p:cNvSpPr>
            <a:spLocks noGrp="1"/>
          </p:cNvSpPr>
          <p:nvPr>
            <p:ph type="ftr" sz="quarter" idx="11"/>
          </p:nvPr>
        </p:nvSpPr>
        <p:spPr/>
        <p:txBody>
          <a:bodyPr/>
          <a:lstStyle/>
          <a:p>
            <a:r>
              <a:rPr lang="pl-PL"/>
              <a:t>SQLDay 2023</a:t>
            </a:r>
          </a:p>
        </p:txBody>
      </p:sp>
      <p:sp>
        <p:nvSpPr>
          <p:cNvPr id="7" name="Slide Number Placeholder 6">
            <a:extLst>
              <a:ext uri="{FF2B5EF4-FFF2-40B4-BE49-F238E27FC236}">
                <a16:creationId xmlns:a16="http://schemas.microsoft.com/office/drawing/2014/main" id="{2B103A42-DAEF-E2E6-BEAC-39A1B794605C}"/>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4208346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F2379038-1E3E-3944-175D-4B0ABF42306D}"/>
              </a:ext>
            </a:extLst>
          </p:cNvPr>
          <p:cNvPicPr>
            <a:picLocks noChangeAspect="1"/>
          </p:cNvPicPr>
          <p:nvPr userDrawn="1"/>
        </p:nvPicPr>
        <p:blipFill>
          <a:blip r:embed="rId13">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A7052871-D370-E680-1A0F-1A328AFF8359}"/>
              </a:ext>
            </a:extLst>
          </p:cNvPr>
          <p:cNvSpPr>
            <a:spLocks noGrp="1"/>
          </p:cNvSpPr>
          <p:nvPr>
            <p:ph type="title"/>
          </p:nvPr>
        </p:nvSpPr>
        <p:spPr>
          <a:xfrm>
            <a:off x="2803020" y="365125"/>
            <a:ext cx="6708449" cy="1325563"/>
          </a:xfrm>
          <a:prstGeom prst="rect">
            <a:avLst/>
          </a:prstGeom>
        </p:spPr>
        <p:txBody>
          <a:bodyPr vert="horz" lIns="91440" tIns="45720" rIns="91440" bIns="45720" rtlCol="0" anchor="ctr">
            <a:normAutofit/>
          </a:bodyPr>
          <a:lstStyle/>
          <a:p>
            <a:r>
              <a:rPr lang="en-GB"/>
              <a:t>Click to edit Master title style</a:t>
            </a:r>
            <a:endParaRPr lang="pl-PL" dirty="0"/>
          </a:p>
        </p:txBody>
      </p:sp>
      <p:sp>
        <p:nvSpPr>
          <p:cNvPr id="3" name="Text Placeholder 2">
            <a:extLst>
              <a:ext uri="{FF2B5EF4-FFF2-40B4-BE49-F238E27FC236}">
                <a16:creationId xmlns:a16="http://schemas.microsoft.com/office/drawing/2014/main" id="{BDD35451-43CC-60CB-3150-9C715BCC00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dirty="0"/>
          </a:p>
        </p:txBody>
      </p:sp>
      <p:sp>
        <p:nvSpPr>
          <p:cNvPr id="4" name="Date Placeholder 3">
            <a:extLst>
              <a:ext uri="{FF2B5EF4-FFF2-40B4-BE49-F238E27FC236}">
                <a16:creationId xmlns:a16="http://schemas.microsoft.com/office/drawing/2014/main" id="{5D65BF43-E012-4ACA-78D8-05C20AC822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8BAC2-4180-4016-8B88-AC9863935B8D}" type="datetime1">
              <a:rPr lang="pl-PL" smtClean="0"/>
              <a:t>01.05.2023</a:t>
            </a:fld>
            <a:endParaRPr lang="pl-PL"/>
          </a:p>
        </p:txBody>
      </p:sp>
      <p:sp>
        <p:nvSpPr>
          <p:cNvPr id="5" name="Footer Placeholder 4">
            <a:extLst>
              <a:ext uri="{FF2B5EF4-FFF2-40B4-BE49-F238E27FC236}">
                <a16:creationId xmlns:a16="http://schemas.microsoft.com/office/drawing/2014/main" id="{7AEA6401-0467-4135-2D04-79D69B09CD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l-PL"/>
              <a:t>SQLDay 2023</a:t>
            </a:r>
          </a:p>
        </p:txBody>
      </p:sp>
      <p:sp>
        <p:nvSpPr>
          <p:cNvPr id="6" name="Slide Number Placeholder 5">
            <a:extLst>
              <a:ext uri="{FF2B5EF4-FFF2-40B4-BE49-F238E27FC236}">
                <a16:creationId xmlns:a16="http://schemas.microsoft.com/office/drawing/2014/main" id="{40D823AB-4CA9-1BD0-CA75-A9E61217AF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402EB9-F900-47E6-9FD9-135948A9D9AC}" type="slidenum">
              <a:rPr lang="pl-PL" smtClean="0"/>
              <a:t>‹#›</a:t>
            </a:fld>
            <a:endParaRPr lang="pl-PL"/>
          </a:p>
        </p:txBody>
      </p:sp>
      <p:pic>
        <p:nvPicPr>
          <p:cNvPr id="9" name="Picture 8" descr="Logo, icon&#10;&#10;Description automatically generated">
            <a:extLst>
              <a:ext uri="{FF2B5EF4-FFF2-40B4-BE49-F238E27FC236}">
                <a16:creationId xmlns:a16="http://schemas.microsoft.com/office/drawing/2014/main" id="{BC6369F0-5680-9A10-E6E7-14E32DD50EA8}"/>
              </a:ext>
            </a:extLst>
          </p:cNvPr>
          <p:cNvPicPr>
            <a:picLocks noChangeAspect="1"/>
          </p:cNvPicPr>
          <p:nvPr userDrawn="1"/>
        </p:nvPicPr>
        <p:blipFill rotWithShape="1">
          <a:blip r:embed="rId14">
            <a:alphaModFix amt="50000"/>
            <a:extLst>
              <a:ext uri="{28A0092B-C50C-407E-A947-70E740481C1C}">
                <a14:useLocalDpi xmlns:a14="http://schemas.microsoft.com/office/drawing/2010/main" val="0"/>
              </a:ext>
            </a:extLst>
          </a:blip>
          <a:srcRect l="4884" t="11931" r="41186" b="11735"/>
          <a:stretch/>
        </p:blipFill>
        <p:spPr>
          <a:xfrm>
            <a:off x="1016612" y="579966"/>
            <a:ext cx="1598401" cy="863152"/>
          </a:xfrm>
          <a:prstGeom prst="rect">
            <a:avLst/>
          </a:prstGeom>
        </p:spPr>
      </p:pic>
      <p:pic>
        <p:nvPicPr>
          <p:cNvPr id="10" name="Picture 9" descr="Logo, icon&#10;&#10;Description automatically generated">
            <a:extLst>
              <a:ext uri="{FF2B5EF4-FFF2-40B4-BE49-F238E27FC236}">
                <a16:creationId xmlns:a16="http://schemas.microsoft.com/office/drawing/2014/main" id="{22BA4718-3B0A-827B-1C75-E30A98982E95}"/>
              </a:ext>
            </a:extLst>
          </p:cNvPr>
          <p:cNvPicPr>
            <a:picLocks noChangeAspect="1"/>
          </p:cNvPicPr>
          <p:nvPr userDrawn="1"/>
        </p:nvPicPr>
        <p:blipFill rotWithShape="1">
          <a:blip r:embed="rId15">
            <a:alphaModFix amt="50000"/>
            <a:extLst>
              <a:ext uri="{28A0092B-C50C-407E-A947-70E740481C1C}">
                <a14:useLocalDpi xmlns:a14="http://schemas.microsoft.com/office/drawing/2010/main" val="0"/>
              </a:ext>
            </a:extLst>
          </a:blip>
          <a:srcRect r="55789"/>
          <a:stretch/>
        </p:blipFill>
        <p:spPr>
          <a:xfrm>
            <a:off x="9733347" y="579966"/>
            <a:ext cx="1442041" cy="863151"/>
          </a:xfrm>
          <a:prstGeom prst="rect">
            <a:avLst/>
          </a:prstGeom>
        </p:spPr>
      </p:pic>
    </p:spTree>
    <p:extLst>
      <p:ext uri="{BB962C8B-B14F-4D97-AF65-F5344CB8AC3E}">
        <p14:creationId xmlns:p14="http://schemas.microsoft.com/office/powerpoint/2010/main" val="15652898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052871-D370-E680-1A0F-1A328AFF8359}"/>
              </a:ext>
            </a:extLst>
          </p:cNvPr>
          <p:cNvSpPr>
            <a:spLocks noGrp="1"/>
          </p:cNvSpPr>
          <p:nvPr>
            <p:ph type="title"/>
          </p:nvPr>
        </p:nvSpPr>
        <p:spPr>
          <a:xfrm>
            <a:off x="2803020" y="365125"/>
            <a:ext cx="6708449" cy="1325563"/>
          </a:xfrm>
          <a:prstGeom prst="rect">
            <a:avLst/>
          </a:prstGeom>
        </p:spPr>
        <p:txBody>
          <a:bodyPr vert="horz" lIns="91440" tIns="45720" rIns="91440" bIns="45720" rtlCol="0" anchor="ctr">
            <a:normAutofit/>
          </a:bodyPr>
          <a:lstStyle/>
          <a:p>
            <a:r>
              <a:rPr lang="en-GB"/>
              <a:t>Click to edit Master title style</a:t>
            </a:r>
            <a:endParaRPr lang="pl-PL" dirty="0"/>
          </a:p>
        </p:txBody>
      </p:sp>
      <p:sp>
        <p:nvSpPr>
          <p:cNvPr id="3" name="Text Placeholder 2">
            <a:extLst>
              <a:ext uri="{FF2B5EF4-FFF2-40B4-BE49-F238E27FC236}">
                <a16:creationId xmlns:a16="http://schemas.microsoft.com/office/drawing/2014/main" id="{BDD35451-43CC-60CB-3150-9C715BCC00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dirty="0"/>
          </a:p>
        </p:txBody>
      </p:sp>
      <p:sp>
        <p:nvSpPr>
          <p:cNvPr id="4" name="Date Placeholder 3">
            <a:extLst>
              <a:ext uri="{FF2B5EF4-FFF2-40B4-BE49-F238E27FC236}">
                <a16:creationId xmlns:a16="http://schemas.microsoft.com/office/drawing/2014/main" id="{5D65BF43-E012-4ACA-78D8-05C20AC822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8BAC2-4180-4016-8B88-AC9863935B8D}" type="datetime1">
              <a:rPr lang="pl-PL" smtClean="0"/>
              <a:t>01.05.2023</a:t>
            </a:fld>
            <a:endParaRPr lang="pl-PL"/>
          </a:p>
        </p:txBody>
      </p:sp>
      <p:sp>
        <p:nvSpPr>
          <p:cNvPr id="5" name="Footer Placeholder 4">
            <a:extLst>
              <a:ext uri="{FF2B5EF4-FFF2-40B4-BE49-F238E27FC236}">
                <a16:creationId xmlns:a16="http://schemas.microsoft.com/office/drawing/2014/main" id="{7AEA6401-0467-4135-2D04-79D69B09CD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l-PL"/>
              <a:t>SQLDay 2023</a:t>
            </a:r>
          </a:p>
        </p:txBody>
      </p:sp>
      <p:sp>
        <p:nvSpPr>
          <p:cNvPr id="6" name="Slide Number Placeholder 5">
            <a:extLst>
              <a:ext uri="{FF2B5EF4-FFF2-40B4-BE49-F238E27FC236}">
                <a16:creationId xmlns:a16="http://schemas.microsoft.com/office/drawing/2014/main" id="{40D823AB-4CA9-1BD0-CA75-A9E61217AF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402EB9-F900-47E6-9FD9-135948A9D9AC}" type="slidenum">
              <a:rPr lang="pl-PL" smtClean="0"/>
              <a:t>‹#›</a:t>
            </a:fld>
            <a:endParaRPr lang="pl-PL"/>
          </a:p>
        </p:txBody>
      </p:sp>
      <p:pic>
        <p:nvPicPr>
          <p:cNvPr id="9" name="Picture 8" descr="Logo, icon&#10;&#10;Description automatically generated">
            <a:extLst>
              <a:ext uri="{FF2B5EF4-FFF2-40B4-BE49-F238E27FC236}">
                <a16:creationId xmlns:a16="http://schemas.microsoft.com/office/drawing/2014/main" id="{BC6369F0-5680-9A10-E6E7-14E32DD50EA8}"/>
              </a:ext>
            </a:extLst>
          </p:cNvPr>
          <p:cNvPicPr>
            <a:picLocks noChangeAspect="1"/>
          </p:cNvPicPr>
          <p:nvPr userDrawn="1"/>
        </p:nvPicPr>
        <p:blipFill rotWithShape="1">
          <a:blip r:embed="rId13">
            <a:alphaModFix amt="50000"/>
            <a:extLst>
              <a:ext uri="{28A0092B-C50C-407E-A947-70E740481C1C}">
                <a14:useLocalDpi xmlns:a14="http://schemas.microsoft.com/office/drawing/2010/main" val="0"/>
              </a:ext>
            </a:extLst>
          </a:blip>
          <a:srcRect l="4884" t="11931" r="41186" b="11735"/>
          <a:stretch/>
        </p:blipFill>
        <p:spPr>
          <a:xfrm>
            <a:off x="1016612" y="579966"/>
            <a:ext cx="1598401" cy="863152"/>
          </a:xfrm>
          <a:prstGeom prst="rect">
            <a:avLst/>
          </a:prstGeom>
        </p:spPr>
      </p:pic>
      <p:pic>
        <p:nvPicPr>
          <p:cNvPr id="10" name="Picture 9" descr="Logo, icon&#10;&#10;Description automatically generated">
            <a:extLst>
              <a:ext uri="{FF2B5EF4-FFF2-40B4-BE49-F238E27FC236}">
                <a16:creationId xmlns:a16="http://schemas.microsoft.com/office/drawing/2014/main" id="{22BA4718-3B0A-827B-1C75-E30A98982E95}"/>
              </a:ext>
            </a:extLst>
          </p:cNvPr>
          <p:cNvPicPr>
            <a:picLocks noChangeAspect="1"/>
          </p:cNvPicPr>
          <p:nvPr userDrawn="1"/>
        </p:nvPicPr>
        <p:blipFill rotWithShape="1">
          <a:blip r:embed="rId14">
            <a:alphaModFix amt="50000"/>
            <a:extLst>
              <a:ext uri="{28A0092B-C50C-407E-A947-70E740481C1C}">
                <a14:useLocalDpi xmlns:a14="http://schemas.microsoft.com/office/drawing/2010/main" val="0"/>
              </a:ext>
            </a:extLst>
          </a:blip>
          <a:srcRect r="55789"/>
          <a:stretch/>
        </p:blipFill>
        <p:spPr>
          <a:xfrm>
            <a:off x="9733347" y="579966"/>
            <a:ext cx="1442041" cy="863151"/>
          </a:xfrm>
          <a:prstGeom prst="rect">
            <a:avLst/>
          </a:prstGeom>
        </p:spPr>
      </p:pic>
    </p:spTree>
    <p:extLst>
      <p:ext uri="{BB962C8B-B14F-4D97-AF65-F5344CB8AC3E}">
        <p14:creationId xmlns:p14="http://schemas.microsoft.com/office/powerpoint/2010/main" val="2797701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hyperlink" Target="https://dax.tips/2021/02/15/visualise-your-power-bi-refresh/"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4.jpe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5.jpe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05E5EDE-FAFE-E9DD-BF5B-54984996E920}"/>
              </a:ext>
            </a:extLst>
          </p:cNvPr>
          <p:cNvSpPr>
            <a:spLocks noGrp="1"/>
          </p:cNvSpPr>
          <p:nvPr>
            <p:ph type="dt" sz="half" idx="10"/>
          </p:nvPr>
        </p:nvSpPr>
        <p:spPr/>
        <p:txBody>
          <a:bodyPr/>
          <a:lstStyle/>
          <a:p>
            <a:fld id="{602AA77D-5C4E-4DEA-8988-72880D96297F}" type="datetime1">
              <a:rPr lang="pl-PL" smtClean="0">
                <a:latin typeface="Segoe UI" panose="020B0502040204020203" pitchFamily="34" charset="0"/>
                <a:cs typeface="Segoe UI" panose="020B0502040204020203" pitchFamily="34" charset="0"/>
              </a:rPr>
              <a:t>01.05.2023</a:t>
            </a:fld>
            <a:endParaRPr lang="pl-PL"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C1C5EEC0-8BBC-CFC4-FDDF-1233CF8578D3}"/>
              </a:ext>
            </a:extLst>
          </p:cNvPr>
          <p:cNvSpPr>
            <a:spLocks noGrp="1"/>
          </p:cNvSpPr>
          <p:nvPr>
            <p:ph type="ftr" sz="quarter" idx="11"/>
          </p:nvPr>
        </p:nvSpPr>
        <p:spPr/>
        <p:txBody>
          <a:bodyPr/>
          <a:lstStyle/>
          <a:p>
            <a:r>
              <a:rPr lang="pl-PL">
                <a:latin typeface="Segoe UI" panose="020B0502040204020203" pitchFamily="34" charset="0"/>
                <a:cs typeface="Segoe UI" panose="020B0502040204020203" pitchFamily="34" charset="0"/>
              </a:rPr>
              <a:t>SQLDay 2023</a:t>
            </a:r>
          </a:p>
        </p:txBody>
      </p:sp>
      <p:sp>
        <p:nvSpPr>
          <p:cNvPr id="6" name="Slide Number Placeholder 5">
            <a:extLst>
              <a:ext uri="{FF2B5EF4-FFF2-40B4-BE49-F238E27FC236}">
                <a16:creationId xmlns:a16="http://schemas.microsoft.com/office/drawing/2014/main" id="{AD1B07EA-D563-702F-88C9-CE45963E2583}"/>
              </a:ext>
            </a:extLst>
          </p:cNvPr>
          <p:cNvSpPr>
            <a:spLocks noGrp="1"/>
          </p:cNvSpPr>
          <p:nvPr>
            <p:ph type="sldNum" sz="quarter" idx="12"/>
          </p:nvPr>
        </p:nvSpPr>
        <p:spPr/>
        <p:txBody>
          <a:bodyPr/>
          <a:lstStyle/>
          <a:p>
            <a:fld id="{B4402EB9-F900-47E6-9FD9-135948A9D9AC}" type="slidenum">
              <a:rPr lang="pl-PL" smtClean="0">
                <a:latin typeface="Segoe UI" panose="020B0502040204020203" pitchFamily="34" charset="0"/>
                <a:cs typeface="Segoe UI" panose="020B0502040204020203" pitchFamily="34" charset="0"/>
              </a:rPr>
              <a:t>1</a:t>
            </a:fld>
            <a:endParaRPr lang="pl-PL">
              <a:latin typeface="Segoe UI" panose="020B0502040204020203" pitchFamily="34" charset="0"/>
              <a:cs typeface="Segoe UI" panose="020B0502040204020203" pitchFamily="34" charset="0"/>
            </a:endParaRPr>
          </a:p>
        </p:txBody>
      </p:sp>
      <p:sp>
        <p:nvSpPr>
          <p:cNvPr id="7" name="Title 1">
            <a:extLst>
              <a:ext uri="{FF2B5EF4-FFF2-40B4-BE49-F238E27FC236}">
                <a16:creationId xmlns:a16="http://schemas.microsoft.com/office/drawing/2014/main" id="{65571546-4A6A-A0D7-8946-2CE8A8DF0670}"/>
              </a:ext>
            </a:extLst>
          </p:cNvPr>
          <p:cNvSpPr txBox="1">
            <a:spLocks/>
          </p:cNvSpPr>
          <p:nvPr/>
        </p:nvSpPr>
        <p:spPr>
          <a:xfrm>
            <a:off x="1303506" y="2881637"/>
            <a:ext cx="9713068"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6000" spc="300" dirty="0">
                <a:solidFill>
                  <a:schemeClr val="tx1">
                    <a:lumMod val="75000"/>
                    <a:lumOff val="25000"/>
                  </a:schemeClr>
                </a:solidFill>
                <a:latin typeface="Segoe UI Black" panose="020B0A02040204020203" pitchFamily="34" charset="0"/>
                <a:ea typeface="Segoe UI Black" panose="020B0A02040204020203" pitchFamily="34" charset="0"/>
                <a:cs typeface="Segoe UI" panose="020B0502040204020203" pitchFamily="34" charset="0"/>
              </a:rPr>
              <a:t>Power BI Performance – 7 Deadly Sins!</a:t>
            </a:r>
            <a:endParaRPr lang="pl-PL" dirty="0">
              <a:latin typeface="Segoe UI Black" panose="020B0A02040204020203" pitchFamily="34" charset="0"/>
              <a:ea typeface="Segoe UI Black" panose="020B0A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7A239E6B-9456-EEB7-C9AD-DEB672BC2DC4}"/>
              </a:ext>
            </a:extLst>
          </p:cNvPr>
          <p:cNvSpPr txBox="1"/>
          <p:nvPr/>
        </p:nvSpPr>
        <p:spPr>
          <a:xfrm>
            <a:off x="838200" y="2511180"/>
            <a:ext cx="12698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lumMod val="65000"/>
                    <a:lumOff val="35000"/>
                  </a:schemeClr>
                </a:solidFill>
                <a:latin typeface="Segoe UI" panose="020B0502040204020203" pitchFamily="34" charset="0"/>
                <a:cs typeface="Segoe UI" panose="020B0502040204020203" pitchFamily="34" charset="0"/>
              </a:rPr>
              <a:t>Nikola Ilic</a:t>
            </a:r>
          </a:p>
        </p:txBody>
      </p:sp>
    </p:spTree>
    <p:extLst>
      <p:ext uri="{BB962C8B-B14F-4D97-AF65-F5344CB8AC3E}">
        <p14:creationId xmlns:p14="http://schemas.microsoft.com/office/powerpoint/2010/main" val="518941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B537C7-13D4-40A0-A82D-E2A091CD5F34}"/>
              </a:ext>
            </a:extLst>
          </p:cNvPr>
          <p:cNvSpPr txBox="1"/>
          <p:nvPr/>
        </p:nvSpPr>
        <p:spPr>
          <a:xfrm>
            <a:off x="3228505" y="365904"/>
            <a:ext cx="5172185" cy="830997"/>
          </a:xfrm>
          <a:prstGeom prst="rect">
            <a:avLst/>
          </a:prstGeom>
          <a:noFill/>
        </p:spPr>
        <p:txBody>
          <a:bodyPr wrap="none" rtlCol="0">
            <a:spAutoFit/>
          </a:bodyPr>
          <a:lstStyle/>
          <a:p>
            <a:pPr algn="ctr"/>
            <a:r>
              <a:rPr lang="de-AT" sz="4800" dirty="0">
                <a:latin typeface="Segoe UI" panose="020B0502040204020203" pitchFamily="34" charset="0"/>
                <a:cs typeface="Segoe UI" panose="020B0502040204020203" pitchFamily="34" charset="0"/>
              </a:rPr>
              <a:t>DATA MODEL SIZ</a:t>
            </a:r>
            <a:r>
              <a:rPr lang="en-AT" sz="4800" dirty="0">
                <a:latin typeface="Segoe UI" panose="020B0502040204020203" pitchFamily="34" charset="0"/>
                <a:cs typeface="Segoe UI" panose="020B0502040204020203" pitchFamily="34" charset="0"/>
              </a:rPr>
              <a:t>E</a:t>
            </a:r>
            <a:endParaRPr lang="en-US" sz="4800" dirty="0">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C1F564FF-AF6F-4C9E-B5E6-8C10418F6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73" y="5979253"/>
            <a:ext cx="1073876" cy="656355"/>
          </a:xfrm>
          <a:prstGeom prst="rect">
            <a:avLst/>
          </a:prstGeom>
        </p:spPr>
      </p:pic>
      <p:sp>
        <p:nvSpPr>
          <p:cNvPr id="8" name="TextBox 7">
            <a:extLst>
              <a:ext uri="{FF2B5EF4-FFF2-40B4-BE49-F238E27FC236}">
                <a16:creationId xmlns:a16="http://schemas.microsoft.com/office/drawing/2014/main" id="{E9C82D46-9BC7-496E-9999-A8FEEA4DC360}"/>
              </a:ext>
            </a:extLst>
          </p:cNvPr>
          <p:cNvSpPr txBox="1"/>
          <p:nvPr/>
        </p:nvSpPr>
        <p:spPr>
          <a:xfrm>
            <a:off x="1627549" y="6122764"/>
            <a:ext cx="1627625" cy="369332"/>
          </a:xfrm>
          <a:prstGeom prst="rect">
            <a:avLst/>
          </a:prstGeom>
          <a:noFill/>
        </p:spPr>
        <p:txBody>
          <a:bodyPr wrap="none" rtlCol="0">
            <a:spAutoFit/>
          </a:bodyPr>
          <a:lstStyle/>
          <a:p>
            <a:r>
              <a:rPr lang="de-AT" dirty="0">
                <a:solidFill>
                  <a:srgbClr val="7030A0"/>
                </a:solidFill>
                <a:latin typeface="Segoe UI" panose="020B0502040204020203" pitchFamily="34" charset="0"/>
                <a:cs typeface="Segoe UI" panose="020B0502040204020203" pitchFamily="34" charset="0"/>
              </a:rPr>
              <a:t>@DataMozart</a:t>
            </a:r>
            <a:endParaRPr lang="en-US" dirty="0">
              <a:solidFill>
                <a:srgbClr val="7030A0"/>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1E8AA35F-3006-43D7-B562-D53FEB06963F}"/>
              </a:ext>
            </a:extLst>
          </p:cNvPr>
          <p:cNvSpPr txBox="1"/>
          <p:nvPr/>
        </p:nvSpPr>
        <p:spPr>
          <a:xfrm>
            <a:off x="4693979" y="1767007"/>
            <a:ext cx="2385589" cy="1651542"/>
          </a:xfrm>
          <a:prstGeom prst="rect">
            <a:avLst/>
          </a:prstGeom>
          <a:noFill/>
        </p:spPr>
        <p:txBody>
          <a:bodyPr wrap="none" rtlCol="0">
            <a:spAutoFit/>
          </a:bodyPr>
          <a:lstStyle/>
          <a:p>
            <a:pPr>
              <a:lnSpc>
                <a:spcPct val="200000"/>
              </a:lnSpc>
            </a:pPr>
            <a:r>
              <a:rPr lang="de-AT" sz="6000" dirty="0">
                <a:latin typeface="Segoe UI" panose="020B0502040204020203" pitchFamily="34" charset="0"/>
                <a:cs typeface="Segoe UI" panose="020B0502040204020203" pitchFamily="34" charset="0"/>
              </a:rPr>
              <a:t>DEMO</a:t>
            </a:r>
            <a:endParaRPr lang="en-US" sz="6000" dirty="0">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4BC2319B-3FEB-4300-B4EF-7183032518FF}"/>
              </a:ext>
            </a:extLst>
          </p:cNvPr>
          <p:cNvPicPr>
            <a:picLocks noChangeAspect="1"/>
          </p:cNvPicPr>
          <p:nvPr/>
        </p:nvPicPr>
        <p:blipFill>
          <a:blip r:embed="rId3"/>
          <a:srcRect/>
          <a:stretch/>
        </p:blipFill>
        <p:spPr>
          <a:xfrm>
            <a:off x="5188610" y="4284865"/>
            <a:ext cx="1814779" cy="1201535"/>
          </a:xfrm>
          <a:prstGeom prst="rect">
            <a:avLst/>
          </a:prstGeom>
        </p:spPr>
      </p:pic>
    </p:spTree>
    <p:extLst>
      <p:ext uri="{BB962C8B-B14F-4D97-AF65-F5344CB8AC3E}">
        <p14:creationId xmlns:p14="http://schemas.microsoft.com/office/powerpoint/2010/main" val="2275184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F6D4A2-26E6-4E39-9429-9F07353FB3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30218"/>
            <a:ext cx="3482502" cy="5227781"/>
          </a:xfrm>
          <a:prstGeom prst="rect">
            <a:avLst/>
          </a:prstGeom>
        </p:spPr>
      </p:pic>
      <p:sp>
        <p:nvSpPr>
          <p:cNvPr id="6" name="TextBox 5">
            <a:extLst>
              <a:ext uri="{FF2B5EF4-FFF2-40B4-BE49-F238E27FC236}">
                <a16:creationId xmlns:a16="http://schemas.microsoft.com/office/drawing/2014/main" id="{8CB537C7-13D4-40A0-A82D-E2A091CD5F34}"/>
              </a:ext>
            </a:extLst>
          </p:cNvPr>
          <p:cNvSpPr txBox="1"/>
          <p:nvPr/>
        </p:nvSpPr>
        <p:spPr>
          <a:xfrm>
            <a:off x="4042405" y="3258287"/>
            <a:ext cx="7736413" cy="830997"/>
          </a:xfrm>
          <a:prstGeom prst="rect">
            <a:avLst/>
          </a:prstGeom>
          <a:noFill/>
        </p:spPr>
        <p:txBody>
          <a:bodyPr wrap="none" rtlCol="0">
            <a:spAutoFit/>
          </a:bodyPr>
          <a:lstStyle/>
          <a:p>
            <a:r>
              <a:rPr lang="de-AT" sz="4800" dirty="0">
                <a:latin typeface="Segoe UI Black" panose="020B0A02040204020203" pitchFamily="34" charset="0"/>
                <a:ea typeface="Segoe UI Black" panose="020B0A02040204020203" pitchFamily="34" charset="0"/>
              </a:rPr>
              <a:t>DATA REFRESH PROCESS</a:t>
            </a:r>
            <a:endParaRPr lang="en-US" sz="4800" dirty="0">
              <a:latin typeface="Segoe UI Black" panose="020B0A02040204020203" pitchFamily="34" charset="0"/>
              <a:ea typeface="Segoe UI Black" panose="020B0A02040204020203" pitchFamily="34" charset="0"/>
            </a:endParaRPr>
          </a:p>
        </p:txBody>
      </p:sp>
      <p:pic>
        <p:nvPicPr>
          <p:cNvPr id="9" name="Picture 8">
            <a:extLst>
              <a:ext uri="{FF2B5EF4-FFF2-40B4-BE49-F238E27FC236}">
                <a16:creationId xmlns:a16="http://schemas.microsoft.com/office/drawing/2014/main" id="{D5EC8485-E1BA-408F-B9D4-9790D4037B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13" y="6053898"/>
            <a:ext cx="1073876" cy="656355"/>
          </a:xfrm>
          <a:prstGeom prst="rect">
            <a:avLst/>
          </a:prstGeom>
        </p:spPr>
      </p:pic>
    </p:spTree>
    <p:extLst>
      <p:ext uri="{BB962C8B-B14F-4D97-AF65-F5344CB8AC3E}">
        <p14:creationId xmlns:p14="http://schemas.microsoft.com/office/powerpoint/2010/main" val="3179385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B537C7-13D4-40A0-A82D-E2A091CD5F34}"/>
              </a:ext>
            </a:extLst>
          </p:cNvPr>
          <p:cNvSpPr txBox="1"/>
          <p:nvPr/>
        </p:nvSpPr>
        <p:spPr>
          <a:xfrm>
            <a:off x="3419078" y="503010"/>
            <a:ext cx="6350008" cy="769441"/>
          </a:xfrm>
          <a:prstGeom prst="rect">
            <a:avLst/>
          </a:prstGeom>
          <a:noFill/>
        </p:spPr>
        <p:txBody>
          <a:bodyPr wrap="none" rtlCol="0">
            <a:spAutoFit/>
          </a:bodyPr>
          <a:lstStyle/>
          <a:p>
            <a:r>
              <a:rPr lang="de-AT" sz="4400" dirty="0">
                <a:latin typeface="Segoe UI" panose="020B0502040204020203" pitchFamily="34" charset="0"/>
                <a:cs typeface="Segoe UI" panose="020B0502040204020203" pitchFamily="34" charset="0"/>
              </a:rPr>
              <a:t>DATA REFRESH PROCESS</a:t>
            </a:r>
            <a:endParaRPr lang="en-US" sz="4400" dirty="0">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C1F564FF-AF6F-4C9E-B5E6-8C10418F6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73" y="5979253"/>
            <a:ext cx="1073876" cy="656355"/>
          </a:xfrm>
          <a:prstGeom prst="rect">
            <a:avLst/>
          </a:prstGeom>
        </p:spPr>
      </p:pic>
      <p:sp>
        <p:nvSpPr>
          <p:cNvPr id="8" name="TextBox 7">
            <a:extLst>
              <a:ext uri="{FF2B5EF4-FFF2-40B4-BE49-F238E27FC236}">
                <a16:creationId xmlns:a16="http://schemas.microsoft.com/office/drawing/2014/main" id="{E9C82D46-9BC7-496E-9999-A8FEEA4DC360}"/>
              </a:ext>
            </a:extLst>
          </p:cNvPr>
          <p:cNvSpPr txBox="1"/>
          <p:nvPr/>
        </p:nvSpPr>
        <p:spPr>
          <a:xfrm>
            <a:off x="1627549" y="6122764"/>
            <a:ext cx="1627625" cy="369332"/>
          </a:xfrm>
          <a:prstGeom prst="rect">
            <a:avLst/>
          </a:prstGeom>
          <a:noFill/>
        </p:spPr>
        <p:txBody>
          <a:bodyPr wrap="none" rtlCol="0">
            <a:spAutoFit/>
          </a:bodyPr>
          <a:lstStyle/>
          <a:p>
            <a:r>
              <a:rPr lang="de-AT" dirty="0">
                <a:solidFill>
                  <a:srgbClr val="7030A0"/>
                </a:solidFill>
                <a:latin typeface="Segoe UI" panose="020B0502040204020203" pitchFamily="34" charset="0"/>
                <a:cs typeface="Segoe UI" panose="020B0502040204020203" pitchFamily="34" charset="0"/>
              </a:rPr>
              <a:t>@DataMozart</a:t>
            </a:r>
            <a:endParaRPr lang="en-US" dirty="0">
              <a:solidFill>
                <a:srgbClr val="7030A0"/>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1E8AA35F-3006-43D7-B562-D53FEB06963F}"/>
              </a:ext>
            </a:extLst>
          </p:cNvPr>
          <p:cNvSpPr txBox="1"/>
          <p:nvPr/>
        </p:nvSpPr>
        <p:spPr>
          <a:xfrm>
            <a:off x="487385" y="1632609"/>
            <a:ext cx="11075427" cy="2610843"/>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Data transformations – currency conversion, filtering, calculations...</a:t>
            </a:r>
          </a:p>
          <a:p>
            <a:pPr marL="285750" indent="-285750">
              <a:lnSpc>
                <a:spcPct val="15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Where do you shape the data?</a:t>
            </a:r>
          </a:p>
          <a:p>
            <a:pPr>
              <a:lnSpc>
                <a:spcPct val="150000"/>
              </a:lnSpc>
              <a:buFont typeface="Wingdings" panose="05000000000000000000" pitchFamily="2" charset="2"/>
              <a:buChar char="ü"/>
            </a:pPr>
            <a:r>
              <a:rPr lang="en-NZ" sz="2800" dirty="0">
                <a:solidFill>
                  <a:srgbClr val="FF0000"/>
                </a:solidFill>
                <a:latin typeface="Segoe UI" panose="020B0502040204020203" pitchFamily="34" charset="0"/>
                <a:cs typeface="Segoe UI" panose="020B0502040204020203" pitchFamily="34" charset="0"/>
              </a:rPr>
              <a:t>QUERY FOLDING </a:t>
            </a:r>
            <a:r>
              <a:rPr lang="en-NZ" sz="2800" dirty="0">
                <a:latin typeface="Segoe UI" panose="020B0502040204020203" pitchFamily="34" charset="0"/>
                <a:cs typeface="Segoe UI" panose="020B0502040204020203" pitchFamily="34" charset="0"/>
              </a:rPr>
              <a:t>= Ability to generate single SQL query to be executed on the data source side</a:t>
            </a:r>
          </a:p>
        </p:txBody>
      </p:sp>
      <p:pic>
        <p:nvPicPr>
          <p:cNvPr id="12" name="Picture 11">
            <a:extLst>
              <a:ext uri="{FF2B5EF4-FFF2-40B4-BE49-F238E27FC236}">
                <a16:creationId xmlns:a16="http://schemas.microsoft.com/office/drawing/2014/main" id="{2AECD180-619F-49DE-A495-04D968D67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746" y="4603610"/>
            <a:ext cx="1245046" cy="1245046"/>
          </a:xfrm>
          <a:prstGeom prst="rect">
            <a:avLst/>
          </a:prstGeom>
        </p:spPr>
      </p:pic>
      <p:pic>
        <p:nvPicPr>
          <p:cNvPr id="13" name="Picture 12">
            <a:extLst>
              <a:ext uri="{FF2B5EF4-FFF2-40B4-BE49-F238E27FC236}">
                <a16:creationId xmlns:a16="http://schemas.microsoft.com/office/drawing/2014/main" id="{83E6F148-2234-4807-9275-E9ECEC6D33E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57796" y="4042108"/>
            <a:ext cx="2138489" cy="2138489"/>
          </a:xfrm>
          <a:prstGeom prst="rect">
            <a:avLst/>
          </a:prstGeom>
        </p:spPr>
      </p:pic>
    </p:spTree>
    <p:extLst>
      <p:ext uri="{BB962C8B-B14F-4D97-AF65-F5344CB8AC3E}">
        <p14:creationId xmlns:p14="http://schemas.microsoft.com/office/powerpoint/2010/main" val="47776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B537C7-13D4-40A0-A82D-E2A091CD5F34}"/>
              </a:ext>
            </a:extLst>
          </p:cNvPr>
          <p:cNvSpPr txBox="1"/>
          <p:nvPr/>
        </p:nvSpPr>
        <p:spPr>
          <a:xfrm>
            <a:off x="2721054" y="448756"/>
            <a:ext cx="6913431" cy="830997"/>
          </a:xfrm>
          <a:prstGeom prst="rect">
            <a:avLst/>
          </a:prstGeom>
          <a:noFill/>
        </p:spPr>
        <p:txBody>
          <a:bodyPr wrap="none" rtlCol="0">
            <a:spAutoFit/>
          </a:bodyPr>
          <a:lstStyle/>
          <a:p>
            <a:pPr algn="ctr"/>
            <a:r>
              <a:rPr lang="de-AT" sz="4800" dirty="0">
                <a:latin typeface="Segoe UI" panose="020B0502040204020203" pitchFamily="34" charset="0"/>
                <a:cs typeface="Segoe UI" panose="020B0502040204020203" pitchFamily="34" charset="0"/>
              </a:rPr>
              <a:t>DATA REFRESH PROCESS</a:t>
            </a:r>
            <a:endParaRPr lang="en-US" sz="4800" dirty="0">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C1F564FF-AF6F-4C9E-B5E6-8C10418F6D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673" y="5979253"/>
            <a:ext cx="1073876" cy="656355"/>
          </a:xfrm>
          <a:prstGeom prst="rect">
            <a:avLst/>
          </a:prstGeom>
        </p:spPr>
      </p:pic>
      <p:sp>
        <p:nvSpPr>
          <p:cNvPr id="8" name="TextBox 7">
            <a:extLst>
              <a:ext uri="{FF2B5EF4-FFF2-40B4-BE49-F238E27FC236}">
                <a16:creationId xmlns:a16="http://schemas.microsoft.com/office/drawing/2014/main" id="{E9C82D46-9BC7-496E-9999-A8FEEA4DC360}"/>
              </a:ext>
            </a:extLst>
          </p:cNvPr>
          <p:cNvSpPr txBox="1"/>
          <p:nvPr/>
        </p:nvSpPr>
        <p:spPr>
          <a:xfrm>
            <a:off x="1627549" y="6122764"/>
            <a:ext cx="1627625" cy="369332"/>
          </a:xfrm>
          <a:prstGeom prst="rect">
            <a:avLst/>
          </a:prstGeom>
          <a:noFill/>
        </p:spPr>
        <p:txBody>
          <a:bodyPr wrap="none" rtlCol="0">
            <a:spAutoFit/>
          </a:bodyPr>
          <a:lstStyle/>
          <a:p>
            <a:r>
              <a:rPr lang="de-AT" dirty="0">
                <a:solidFill>
                  <a:srgbClr val="7030A0"/>
                </a:solidFill>
                <a:latin typeface="Segoe UI" panose="020B0502040204020203" pitchFamily="34" charset="0"/>
                <a:cs typeface="Segoe UI" panose="020B0502040204020203" pitchFamily="34" charset="0"/>
              </a:rPr>
              <a:t>@DataMozart</a:t>
            </a:r>
            <a:endParaRPr lang="en-US" dirty="0">
              <a:solidFill>
                <a:srgbClr val="7030A0"/>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1E8AA35F-3006-43D7-B562-D53FEB06963F}"/>
              </a:ext>
            </a:extLst>
          </p:cNvPr>
          <p:cNvSpPr txBox="1"/>
          <p:nvPr/>
        </p:nvSpPr>
        <p:spPr>
          <a:xfrm>
            <a:off x="4693979" y="1767007"/>
            <a:ext cx="2385589" cy="1651542"/>
          </a:xfrm>
          <a:prstGeom prst="rect">
            <a:avLst/>
          </a:prstGeom>
          <a:noFill/>
        </p:spPr>
        <p:txBody>
          <a:bodyPr wrap="none" rtlCol="0">
            <a:spAutoFit/>
          </a:bodyPr>
          <a:lstStyle/>
          <a:p>
            <a:pPr>
              <a:lnSpc>
                <a:spcPct val="200000"/>
              </a:lnSpc>
            </a:pPr>
            <a:r>
              <a:rPr lang="de-AT" sz="6000" dirty="0">
                <a:latin typeface="Segoe UI" panose="020B0502040204020203" pitchFamily="34" charset="0"/>
                <a:cs typeface="Segoe UI" panose="020B0502040204020203" pitchFamily="34" charset="0"/>
              </a:rPr>
              <a:t>DEMO</a:t>
            </a:r>
            <a:endParaRPr lang="en-US" sz="6000" dirty="0">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4BC2319B-3FEB-4300-B4EF-7183032518FF}"/>
              </a:ext>
            </a:extLst>
          </p:cNvPr>
          <p:cNvPicPr>
            <a:picLocks noChangeAspect="1"/>
          </p:cNvPicPr>
          <p:nvPr/>
        </p:nvPicPr>
        <p:blipFill>
          <a:blip r:embed="rId4"/>
          <a:srcRect/>
          <a:stretch/>
        </p:blipFill>
        <p:spPr>
          <a:xfrm>
            <a:off x="5188610" y="4284865"/>
            <a:ext cx="1814779" cy="1201535"/>
          </a:xfrm>
          <a:prstGeom prst="rect">
            <a:avLst/>
          </a:prstGeom>
        </p:spPr>
      </p:pic>
    </p:spTree>
    <p:extLst>
      <p:ext uri="{BB962C8B-B14F-4D97-AF65-F5344CB8AC3E}">
        <p14:creationId xmlns:p14="http://schemas.microsoft.com/office/powerpoint/2010/main" val="1710078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B537C7-13D4-40A0-A82D-E2A091CD5F34}"/>
              </a:ext>
            </a:extLst>
          </p:cNvPr>
          <p:cNvSpPr txBox="1"/>
          <p:nvPr/>
        </p:nvSpPr>
        <p:spPr>
          <a:xfrm>
            <a:off x="2539810" y="628338"/>
            <a:ext cx="7415171" cy="707886"/>
          </a:xfrm>
          <a:prstGeom prst="rect">
            <a:avLst/>
          </a:prstGeom>
          <a:noFill/>
        </p:spPr>
        <p:txBody>
          <a:bodyPr wrap="none" rtlCol="0">
            <a:spAutoFit/>
          </a:bodyPr>
          <a:lstStyle/>
          <a:p>
            <a:pPr algn="ctr"/>
            <a:r>
              <a:rPr lang="de-AT" sz="4000" dirty="0">
                <a:latin typeface="Segoe UI" panose="020B0502040204020203" pitchFamily="34" charset="0"/>
                <a:cs typeface="Segoe UI" panose="020B0502040204020203" pitchFamily="34" charset="0"/>
              </a:rPr>
              <a:t>DATA REFRESH BEST PRACTICES</a:t>
            </a:r>
            <a:endParaRPr lang="en-US" sz="4000" dirty="0">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C1F564FF-AF6F-4C9E-B5E6-8C10418F6D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673" y="5979253"/>
            <a:ext cx="1073876" cy="656355"/>
          </a:xfrm>
          <a:prstGeom prst="rect">
            <a:avLst/>
          </a:prstGeom>
        </p:spPr>
      </p:pic>
      <p:sp>
        <p:nvSpPr>
          <p:cNvPr id="8" name="TextBox 7">
            <a:extLst>
              <a:ext uri="{FF2B5EF4-FFF2-40B4-BE49-F238E27FC236}">
                <a16:creationId xmlns:a16="http://schemas.microsoft.com/office/drawing/2014/main" id="{E9C82D46-9BC7-496E-9999-A8FEEA4DC360}"/>
              </a:ext>
            </a:extLst>
          </p:cNvPr>
          <p:cNvSpPr txBox="1"/>
          <p:nvPr/>
        </p:nvSpPr>
        <p:spPr>
          <a:xfrm>
            <a:off x="1627549" y="6122764"/>
            <a:ext cx="1627625" cy="369332"/>
          </a:xfrm>
          <a:prstGeom prst="rect">
            <a:avLst/>
          </a:prstGeom>
          <a:noFill/>
        </p:spPr>
        <p:txBody>
          <a:bodyPr wrap="none" rtlCol="0">
            <a:spAutoFit/>
          </a:bodyPr>
          <a:lstStyle/>
          <a:p>
            <a:r>
              <a:rPr lang="de-AT" dirty="0">
                <a:solidFill>
                  <a:srgbClr val="7030A0"/>
                </a:solidFill>
                <a:latin typeface="Segoe UI" panose="020B0502040204020203" pitchFamily="34" charset="0"/>
                <a:cs typeface="Segoe UI" panose="020B0502040204020203" pitchFamily="34" charset="0"/>
              </a:rPr>
              <a:t>@DataMozart</a:t>
            </a:r>
            <a:endParaRPr lang="en-US" dirty="0">
              <a:solidFill>
                <a:srgbClr val="7030A0"/>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1E8AA35F-3006-43D7-B562-D53FEB06963F}"/>
              </a:ext>
            </a:extLst>
          </p:cNvPr>
          <p:cNvSpPr txBox="1"/>
          <p:nvPr/>
        </p:nvSpPr>
        <p:spPr>
          <a:xfrm>
            <a:off x="475861" y="1563612"/>
            <a:ext cx="11566849" cy="3674852"/>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GB" sz="2400" dirty="0">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https://dax.tips/2021/02/15/visualise-your-power-bi-refresh/</a:t>
            </a:r>
            <a:endParaRPr lang="de-AT" sz="2400" dirty="0">
              <a:latin typeface="Segoe UI" panose="020B0502040204020203" pitchFamily="34" charset="0"/>
              <a:cs typeface="Segoe UI" panose="020B0502040204020203" pitchFamily="34" charset="0"/>
            </a:endParaRPr>
          </a:p>
          <a:p>
            <a:pPr marL="285750" indent="-285750">
              <a:lnSpc>
                <a:spcPct val="200000"/>
              </a:lnSpc>
              <a:buFont typeface="Wingdings" panose="05000000000000000000" pitchFamily="2" charset="2"/>
              <a:buChar char="ü"/>
            </a:pPr>
            <a:r>
              <a:rPr lang="de-AT" sz="2400" dirty="0">
                <a:latin typeface="Segoe UI" panose="020B0502040204020203" pitchFamily="34" charset="0"/>
                <a:cs typeface="Segoe UI" panose="020B0502040204020203" pitchFamily="34" charset="0"/>
              </a:rPr>
              <a:t>Push transformations/calculations as close to a data source as possible</a:t>
            </a:r>
          </a:p>
          <a:p>
            <a:pPr marL="285750" indent="-285750">
              <a:lnSpc>
                <a:spcPct val="200000"/>
              </a:lnSpc>
              <a:buFont typeface="Wingdings" panose="05000000000000000000" pitchFamily="2" charset="2"/>
              <a:buChar char="ü"/>
            </a:pPr>
            <a:r>
              <a:rPr lang="de-AT" sz="2400" dirty="0">
                <a:latin typeface="Segoe UI" panose="020B0502040204020203" pitchFamily="34" charset="0"/>
                <a:cs typeface="Segoe UI" panose="020B0502040204020203" pitchFamily="34" charset="0"/>
              </a:rPr>
              <a:t>Create database views</a:t>
            </a:r>
          </a:p>
          <a:p>
            <a:pPr marL="285750" indent="-285750">
              <a:lnSpc>
                <a:spcPct val="200000"/>
              </a:lnSpc>
              <a:buFont typeface="Wingdings" panose="05000000000000000000" pitchFamily="2" charset="2"/>
              <a:buChar char="ü"/>
            </a:pPr>
            <a:r>
              <a:rPr lang="de-AT" sz="2400" dirty="0">
                <a:latin typeface="Segoe UI" panose="020B0502040204020203" pitchFamily="34" charset="0"/>
                <a:cs typeface="Segoe UI" panose="020B0502040204020203" pitchFamily="34" charset="0"/>
              </a:rPr>
              <a:t>ALL or NOTHING</a:t>
            </a:r>
          </a:p>
          <a:p>
            <a:pPr marL="285750" indent="-285750">
              <a:lnSpc>
                <a:spcPct val="200000"/>
              </a:lnSpc>
              <a:buFont typeface="Wingdings" panose="05000000000000000000" pitchFamily="2" charset="2"/>
              <a:buChar char="ü"/>
            </a:pPr>
            <a:r>
              <a:rPr lang="de-AT" sz="2400" dirty="0">
                <a:latin typeface="Segoe UI" panose="020B0502040204020203" pitchFamily="34" charset="0"/>
                <a:cs typeface="Segoe UI" panose="020B0502040204020203" pitchFamily="34" charset="0"/>
              </a:rPr>
              <a:t>Turn off Allow data preview to download in the background</a:t>
            </a:r>
          </a:p>
        </p:txBody>
      </p:sp>
      <p:sp>
        <p:nvSpPr>
          <p:cNvPr id="9" name="Flowchart: Summing Junction 8">
            <a:extLst>
              <a:ext uri="{FF2B5EF4-FFF2-40B4-BE49-F238E27FC236}">
                <a16:creationId xmlns:a16="http://schemas.microsoft.com/office/drawing/2014/main" id="{5CF036BF-1B49-47E2-9848-2F44811E37CC}"/>
              </a:ext>
            </a:extLst>
          </p:cNvPr>
          <p:cNvSpPr/>
          <p:nvPr/>
        </p:nvSpPr>
        <p:spPr>
          <a:xfrm>
            <a:off x="774735" y="3981791"/>
            <a:ext cx="3089709" cy="587141"/>
          </a:xfrm>
          <a:prstGeom prst="flowChartSummingJunction">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pic>
        <p:nvPicPr>
          <p:cNvPr id="14" name="Picture 13">
            <a:extLst>
              <a:ext uri="{FF2B5EF4-FFF2-40B4-BE49-F238E27FC236}">
                <a16:creationId xmlns:a16="http://schemas.microsoft.com/office/drawing/2014/main" id="{7F03EACA-4305-43F3-AAEB-062C04CB49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7751" y="3112700"/>
            <a:ext cx="1795203" cy="3640314"/>
          </a:xfrm>
          <a:prstGeom prst="rect">
            <a:avLst/>
          </a:prstGeom>
        </p:spPr>
      </p:pic>
      <p:sp>
        <p:nvSpPr>
          <p:cNvPr id="15" name="Rectangle: Rounded Corners 14">
            <a:extLst>
              <a:ext uri="{FF2B5EF4-FFF2-40B4-BE49-F238E27FC236}">
                <a16:creationId xmlns:a16="http://schemas.microsoft.com/office/drawing/2014/main" id="{E29CB8B1-3A14-4333-A9A7-296FBFBE7329}"/>
              </a:ext>
            </a:extLst>
          </p:cNvPr>
          <p:cNvSpPr/>
          <p:nvPr/>
        </p:nvSpPr>
        <p:spPr>
          <a:xfrm>
            <a:off x="9801981" y="3810176"/>
            <a:ext cx="893497" cy="386148"/>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16" name="Rectangle: Rounded Corners 15">
            <a:extLst>
              <a:ext uri="{FF2B5EF4-FFF2-40B4-BE49-F238E27FC236}">
                <a16:creationId xmlns:a16="http://schemas.microsoft.com/office/drawing/2014/main" id="{ACDDE776-D522-49C3-BF38-3E17C1BD67CF}"/>
              </a:ext>
            </a:extLst>
          </p:cNvPr>
          <p:cNvSpPr/>
          <p:nvPr/>
        </p:nvSpPr>
        <p:spPr>
          <a:xfrm>
            <a:off x="9818230" y="4275362"/>
            <a:ext cx="893497" cy="29565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pic>
        <p:nvPicPr>
          <p:cNvPr id="12" name="Picture 11" descr="Graphical user interface, application&#10;&#10;Description automatically generated with medium confidence">
            <a:extLst>
              <a:ext uri="{FF2B5EF4-FFF2-40B4-BE49-F238E27FC236}">
                <a16:creationId xmlns:a16="http://schemas.microsoft.com/office/drawing/2014/main" id="{7A030B48-F146-4BE1-8540-E7591E1D28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2664" y="2554532"/>
            <a:ext cx="6006616" cy="3424721"/>
          </a:xfrm>
          <a:prstGeom prst="rect">
            <a:avLst/>
          </a:prstGeom>
        </p:spPr>
      </p:pic>
    </p:spTree>
    <p:extLst>
      <p:ext uri="{BB962C8B-B14F-4D97-AF65-F5344CB8AC3E}">
        <p14:creationId xmlns:p14="http://schemas.microsoft.com/office/powerpoint/2010/main" val="299158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Effect transition="in" filter="fade">
                                      <p:cBhvr>
                                        <p:cTn id="20" dur="500"/>
                                        <p:tgtEl>
                                          <p:spTgt spid="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Effect transition="in" filter="fade">
                                      <p:cBhvr>
                                        <p:cTn id="25" dur="500"/>
                                        <p:tgtEl>
                                          <p:spTgt spid="2">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animEffect transition="in" filter="fade">
                                      <p:cBhvr>
                                        <p:cTn id="30" dur="500"/>
                                        <p:tgtEl>
                                          <p:spTgt spid="2">
                                            <p:txEl>
                                              <p:pRg st="3" end="3"/>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14"/>
                                        </p:tgtEl>
                                      </p:cBhvr>
                                    </p:animEffect>
                                    <p:set>
                                      <p:cBhvr>
                                        <p:cTn id="53" dur="1" fill="hold">
                                          <p:stCondLst>
                                            <p:cond delay="499"/>
                                          </p:stCondLst>
                                        </p:cTn>
                                        <p:tgtEl>
                                          <p:spTgt spid="14"/>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15"/>
                                        </p:tgtEl>
                                      </p:cBhvr>
                                    </p:animEffect>
                                    <p:set>
                                      <p:cBhvr>
                                        <p:cTn id="56" dur="1" fill="hold">
                                          <p:stCondLst>
                                            <p:cond delay="499"/>
                                          </p:stCondLst>
                                        </p:cTn>
                                        <p:tgtEl>
                                          <p:spTgt spid="15"/>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16"/>
                                        </p:tgtEl>
                                      </p:cBhvr>
                                    </p:animEffect>
                                    <p:set>
                                      <p:cBhvr>
                                        <p:cTn id="59" dur="1" fill="hold">
                                          <p:stCondLst>
                                            <p:cond delay="499"/>
                                          </p:stCondLst>
                                        </p:cTn>
                                        <p:tgtEl>
                                          <p:spTgt spid="16"/>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
                                            <p:txEl>
                                              <p:pRg st="4" end="4"/>
                                            </p:txEl>
                                          </p:spTgt>
                                        </p:tgtEl>
                                        <p:attrNameLst>
                                          <p:attrName>style.visibility</p:attrName>
                                        </p:attrNameLst>
                                      </p:cBhvr>
                                      <p:to>
                                        <p:strVal val="visible"/>
                                      </p:to>
                                    </p:set>
                                    <p:animEffect transition="in" filter="fade">
                                      <p:cBhvr>
                                        <p:cTn id="64"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5" grpId="1" animBg="1"/>
      <p:bldP spid="16" grpId="0" animBg="1"/>
      <p:bldP spid="1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B537C7-13D4-40A0-A82D-E2A091CD5F34}"/>
              </a:ext>
            </a:extLst>
          </p:cNvPr>
          <p:cNvSpPr txBox="1"/>
          <p:nvPr/>
        </p:nvSpPr>
        <p:spPr>
          <a:xfrm>
            <a:off x="1979399" y="700753"/>
            <a:ext cx="8313879" cy="646331"/>
          </a:xfrm>
          <a:prstGeom prst="rect">
            <a:avLst/>
          </a:prstGeom>
          <a:noFill/>
        </p:spPr>
        <p:txBody>
          <a:bodyPr wrap="none" rtlCol="0">
            <a:spAutoFit/>
          </a:bodyPr>
          <a:lstStyle/>
          <a:p>
            <a:pPr algn="ctr"/>
            <a:r>
              <a:rPr lang="de-AT" sz="3600" dirty="0">
                <a:latin typeface="Segoe UI" panose="020B0502040204020203" pitchFamily="34" charset="0"/>
                <a:cs typeface="Segoe UI" panose="020B0502040204020203" pitchFamily="34" charset="0"/>
              </a:rPr>
              <a:t>DATA REFRESH PROCESS GOLDEN RULE</a:t>
            </a:r>
            <a:endParaRPr lang="en-US" sz="3600" dirty="0">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C1F564FF-AF6F-4C9E-B5E6-8C10418F6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73" y="5979253"/>
            <a:ext cx="1073876" cy="656355"/>
          </a:xfrm>
          <a:prstGeom prst="rect">
            <a:avLst/>
          </a:prstGeom>
        </p:spPr>
      </p:pic>
      <p:sp>
        <p:nvSpPr>
          <p:cNvPr id="8" name="TextBox 7">
            <a:extLst>
              <a:ext uri="{FF2B5EF4-FFF2-40B4-BE49-F238E27FC236}">
                <a16:creationId xmlns:a16="http://schemas.microsoft.com/office/drawing/2014/main" id="{E9C82D46-9BC7-496E-9999-A8FEEA4DC360}"/>
              </a:ext>
            </a:extLst>
          </p:cNvPr>
          <p:cNvSpPr txBox="1"/>
          <p:nvPr/>
        </p:nvSpPr>
        <p:spPr>
          <a:xfrm>
            <a:off x="1627549" y="6122764"/>
            <a:ext cx="1627625" cy="369332"/>
          </a:xfrm>
          <a:prstGeom prst="rect">
            <a:avLst/>
          </a:prstGeom>
          <a:noFill/>
        </p:spPr>
        <p:txBody>
          <a:bodyPr wrap="none" rtlCol="0">
            <a:spAutoFit/>
          </a:bodyPr>
          <a:lstStyle/>
          <a:p>
            <a:r>
              <a:rPr lang="de-AT" dirty="0">
                <a:solidFill>
                  <a:srgbClr val="7030A0"/>
                </a:solidFill>
                <a:latin typeface="Segoe UI" panose="020B0502040204020203" pitchFamily="34" charset="0"/>
                <a:cs typeface="Segoe UI" panose="020B0502040204020203" pitchFamily="34" charset="0"/>
              </a:rPr>
              <a:t>@DataMozart</a:t>
            </a:r>
            <a:endParaRPr lang="en-US" dirty="0">
              <a:solidFill>
                <a:srgbClr val="7030A0"/>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1E8AA35F-3006-43D7-B562-D53FEB06963F}"/>
              </a:ext>
            </a:extLst>
          </p:cNvPr>
          <p:cNvSpPr txBox="1"/>
          <p:nvPr/>
        </p:nvSpPr>
        <p:spPr>
          <a:xfrm>
            <a:off x="1138108" y="3560854"/>
            <a:ext cx="10163167" cy="1681742"/>
          </a:xfrm>
          <a:prstGeom prst="rect">
            <a:avLst/>
          </a:prstGeom>
          <a:noFill/>
        </p:spPr>
        <p:txBody>
          <a:bodyPr wrap="none" rtlCol="0">
            <a:spAutoFit/>
          </a:bodyPr>
          <a:lstStyle/>
          <a:p>
            <a:pPr algn="ctr">
              <a:lnSpc>
                <a:spcPct val="200000"/>
              </a:lnSpc>
            </a:pPr>
            <a:r>
              <a:rPr lang="de-AT" sz="2800" i="1" dirty="0">
                <a:latin typeface="Segoe UI" panose="020B0502040204020203" pitchFamily="34" charset="0"/>
                <a:cs typeface="Segoe UI" panose="020B0502040204020203" pitchFamily="34" charset="0"/>
              </a:rPr>
              <a:t>„Push transformations and calculations as upstream as possible, </a:t>
            </a:r>
          </a:p>
          <a:p>
            <a:pPr algn="ctr">
              <a:lnSpc>
                <a:spcPct val="200000"/>
              </a:lnSpc>
            </a:pPr>
            <a:r>
              <a:rPr lang="de-AT" sz="2800" i="1" dirty="0">
                <a:latin typeface="Segoe UI" panose="020B0502040204020203" pitchFamily="34" charset="0"/>
                <a:cs typeface="Segoe UI" panose="020B0502040204020203" pitchFamily="34" charset="0"/>
              </a:rPr>
              <a:t>and as downstream as necessary!“</a:t>
            </a:r>
            <a:endParaRPr lang="en-US" sz="2800" i="1" dirty="0">
              <a:latin typeface="Segoe UI" panose="020B0502040204020203" pitchFamily="34" charset="0"/>
              <a:cs typeface="Segoe UI" panose="020B0502040204020203" pitchFamily="34" charset="0"/>
            </a:endParaRPr>
          </a:p>
        </p:txBody>
      </p:sp>
      <p:pic>
        <p:nvPicPr>
          <p:cNvPr id="5" name="Picture 4" descr="A picture containing text&#10;&#10;Description automatically generated">
            <a:extLst>
              <a:ext uri="{FF2B5EF4-FFF2-40B4-BE49-F238E27FC236}">
                <a16:creationId xmlns:a16="http://schemas.microsoft.com/office/drawing/2014/main" id="{871425F6-B2D7-4594-BE77-99E130233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477" y="1788490"/>
            <a:ext cx="2689707" cy="2081161"/>
          </a:xfrm>
          <a:prstGeom prst="rect">
            <a:avLst/>
          </a:prstGeom>
        </p:spPr>
      </p:pic>
      <p:sp>
        <p:nvSpPr>
          <p:cNvPr id="10" name="TextBox 9">
            <a:extLst>
              <a:ext uri="{FF2B5EF4-FFF2-40B4-BE49-F238E27FC236}">
                <a16:creationId xmlns:a16="http://schemas.microsoft.com/office/drawing/2014/main" id="{C321A0B9-E57B-40DE-BF2C-61BFA13338C4}"/>
              </a:ext>
            </a:extLst>
          </p:cNvPr>
          <p:cNvSpPr txBox="1"/>
          <p:nvPr/>
        </p:nvSpPr>
        <p:spPr>
          <a:xfrm>
            <a:off x="8076684" y="5500571"/>
            <a:ext cx="2146184" cy="369092"/>
          </a:xfrm>
          <a:prstGeom prst="rect">
            <a:avLst/>
          </a:prstGeom>
          <a:noFill/>
        </p:spPr>
        <p:txBody>
          <a:bodyPr wrap="square" rtlCol="0">
            <a:spAutoFit/>
          </a:bodyPr>
          <a:lstStyle/>
          <a:p>
            <a:pPr algn="ctr"/>
            <a:r>
              <a:rPr lang="de-AT" sz="1799" i="1" dirty="0">
                <a:latin typeface="Segoe UI" panose="020B0502040204020203" pitchFamily="34" charset="0"/>
                <a:cs typeface="Segoe UI" panose="020B0502040204020203" pitchFamily="34" charset="0"/>
              </a:rPr>
              <a:t>Matthew Roche</a:t>
            </a:r>
            <a:endParaRPr lang="en-US" sz="1799"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81817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F6D4A2-26E6-4E39-9429-9F07353FB3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768435"/>
            <a:ext cx="3391711" cy="5085610"/>
          </a:xfrm>
          <a:prstGeom prst="rect">
            <a:avLst/>
          </a:prstGeom>
        </p:spPr>
      </p:pic>
      <p:sp>
        <p:nvSpPr>
          <p:cNvPr id="6" name="TextBox 5">
            <a:extLst>
              <a:ext uri="{FF2B5EF4-FFF2-40B4-BE49-F238E27FC236}">
                <a16:creationId xmlns:a16="http://schemas.microsoft.com/office/drawing/2014/main" id="{8CB537C7-13D4-40A0-A82D-E2A091CD5F34}"/>
              </a:ext>
            </a:extLst>
          </p:cNvPr>
          <p:cNvSpPr txBox="1"/>
          <p:nvPr/>
        </p:nvSpPr>
        <p:spPr>
          <a:xfrm>
            <a:off x="4520450" y="3334461"/>
            <a:ext cx="6468437" cy="830997"/>
          </a:xfrm>
          <a:prstGeom prst="rect">
            <a:avLst/>
          </a:prstGeom>
          <a:noFill/>
        </p:spPr>
        <p:txBody>
          <a:bodyPr wrap="none" rtlCol="0">
            <a:spAutoFit/>
          </a:bodyPr>
          <a:lstStyle/>
          <a:p>
            <a:r>
              <a:rPr lang="de-AT" sz="4800" dirty="0">
                <a:latin typeface="Segoe UI Black" panose="020B0A02040204020203" pitchFamily="34" charset="0"/>
                <a:ea typeface="Segoe UI Black" panose="020B0A02040204020203" pitchFamily="34" charset="0"/>
              </a:rPr>
              <a:t>DAX CALCULATIONS</a:t>
            </a:r>
            <a:endParaRPr lang="en-US" sz="4800" dirty="0">
              <a:latin typeface="Segoe UI Black" panose="020B0A02040204020203" pitchFamily="34" charset="0"/>
              <a:ea typeface="Segoe UI Black" panose="020B0A02040204020203" pitchFamily="34" charset="0"/>
            </a:endParaRPr>
          </a:p>
        </p:txBody>
      </p:sp>
      <p:pic>
        <p:nvPicPr>
          <p:cNvPr id="9" name="Picture 8">
            <a:extLst>
              <a:ext uri="{FF2B5EF4-FFF2-40B4-BE49-F238E27FC236}">
                <a16:creationId xmlns:a16="http://schemas.microsoft.com/office/drawing/2014/main" id="{D5EC8485-E1BA-408F-B9D4-9790D4037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970" y="5906213"/>
            <a:ext cx="1073876" cy="656355"/>
          </a:xfrm>
          <a:prstGeom prst="rect">
            <a:avLst/>
          </a:prstGeom>
        </p:spPr>
      </p:pic>
    </p:spTree>
    <p:extLst>
      <p:ext uri="{BB962C8B-B14F-4D97-AF65-F5344CB8AC3E}">
        <p14:creationId xmlns:p14="http://schemas.microsoft.com/office/powerpoint/2010/main" val="1043582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B537C7-13D4-40A0-A82D-E2A091CD5F34}"/>
              </a:ext>
            </a:extLst>
          </p:cNvPr>
          <p:cNvSpPr txBox="1"/>
          <p:nvPr/>
        </p:nvSpPr>
        <p:spPr>
          <a:xfrm>
            <a:off x="3682282" y="430755"/>
            <a:ext cx="5318828" cy="769441"/>
          </a:xfrm>
          <a:prstGeom prst="rect">
            <a:avLst/>
          </a:prstGeom>
          <a:noFill/>
        </p:spPr>
        <p:txBody>
          <a:bodyPr wrap="none" rtlCol="0">
            <a:spAutoFit/>
          </a:bodyPr>
          <a:lstStyle/>
          <a:p>
            <a:r>
              <a:rPr lang="de-AT" sz="4400" dirty="0">
                <a:latin typeface="Segoe UI" panose="020B0502040204020203" pitchFamily="34" charset="0"/>
                <a:cs typeface="Segoe UI" panose="020B0502040204020203" pitchFamily="34" charset="0"/>
              </a:rPr>
              <a:t>DAX CALCULATIONS</a:t>
            </a:r>
            <a:endParaRPr lang="en-US" sz="4400" dirty="0">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C1F564FF-AF6F-4C9E-B5E6-8C10418F6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73" y="5979253"/>
            <a:ext cx="1073876" cy="656355"/>
          </a:xfrm>
          <a:prstGeom prst="rect">
            <a:avLst/>
          </a:prstGeom>
        </p:spPr>
      </p:pic>
      <p:sp>
        <p:nvSpPr>
          <p:cNvPr id="8" name="TextBox 7">
            <a:extLst>
              <a:ext uri="{FF2B5EF4-FFF2-40B4-BE49-F238E27FC236}">
                <a16:creationId xmlns:a16="http://schemas.microsoft.com/office/drawing/2014/main" id="{E9C82D46-9BC7-496E-9999-A8FEEA4DC360}"/>
              </a:ext>
            </a:extLst>
          </p:cNvPr>
          <p:cNvSpPr txBox="1"/>
          <p:nvPr/>
        </p:nvSpPr>
        <p:spPr>
          <a:xfrm>
            <a:off x="1627549" y="6122764"/>
            <a:ext cx="1627625" cy="369332"/>
          </a:xfrm>
          <a:prstGeom prst="rect">
            <a:avLst/>
          </a:prstGeom>
          <a:noFill/>
        </p:spPr>
        <p:txBody>
          <a:bodyPr wrap="none" rtlCol="0">
            <a:spAutoFit/>
          </a:bodyPr>
          <a:lstStyle/>
          <a:p>
            <a:r>
              <a:rPr lang="de-AT" dirty="0">
                <a:solidFill>
                  <a:srgbClr val="7030A0"/>
                </a:solidFill>
                <a:latin typeface="Segoe UI" panose="020B0502040204020203" pitchFamily="34" charset="0"/>
                <a:cs typeface="Segoe UI" panose="020B0502040204020203" pitchFamily="34" charset="0"/>
              </a:rPr>
              <a:t>@DataMozart</a:t>
            </a:r>
            <a:endParaRPr lang="en-US" dirty="0">
              <a:solidFill>
                <a:srgbClr val="7030A0"/>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1E8AA35F-3006-43D7-B562-D53FEB06963F}"/>
              </a:ext>
            </a:extLst>
          </p:cNvPr>
          <p:cNvSpPr txBox="1"/>
          <p:nvPr/>
        </p:nvSpPr>
        <p:spPr>
          <a:xfrm>
            <a:off x="399052" y="2197301"/>
            <a:ext cx="11468693" cy="2543517"/>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Unique customers, top-selling products, running totals...</a:t>
            </a:r>
          </a:p>
          <a:p>
            <a:pPr marL="285750" indent="-285750">
              <a:lnSpc>
                <a:spcPct val="20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The „beauty“ of DAX – get the same result in multiple different ways</a:t>
            </a:r>
          </a:p>
          <a:p>
            <a:pPr>
              <a:lnSpc>
                <a:spcPct val="200000"/>
              </a:lnSpc>
              <a:buFont typeface="Wingdings" panose="05000000000000000000" pitchFamily="2" charset="2"/>
              <a:buChar char="ü"/>
            </a:pPr>
            <a:r>
              <a:rPr lang="en-NZ" sz="2800" dirty="0">
                <a:latin typeface="Segoe UI" panose="020B0502040204020203" pitchFamily="34" charset="0"/>
                <a:cs typeface="Segoe UI" panose="020B0502040204020203" pitchFamily="34" charset="0"/>
              </a:rPr>
              <a:t>Little nuances can make a huge difference!</a:t>
            </a:r>
          </a:p>
        </p:txBody>
      </p:sp>
    </p:spTree>
    <p:extLst>
      <p:ext uri="{BB962C8B-B14F-4D97-AF65-F5344CB8AC3E}">
        <p14:creationId xmlns:p14="http://schemas.microsoft.com/office/powerpoint/2010/main" val="340022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B537C7-13D4-40A0-A82D-E2A091CD5F34}"/>
              </a:ext>
            </a:extLst>
          </p:cNvPr>
          <p:cNvSpPr txBox="1"/>
          <p:nvPr/>
        </p:nvSpPr>
        <p:spPr>
          <a:xfrm>
            <a:off x="2920258" y="365904"/>
            <a:ext cx="5788701" cy="830997"/>
          </a:xfrm>
          <a:prstGeom prst="rect">
            <a:avLst/>
          </a:prstGeom>
          <a:noFill/>
        </p:spPr>
        <p:txBody>
          <a:bodyPr wrap="none" rtlCol="0">
            <a:spAutoFit/>
          </a:bodyPr>
          <a:lstStyle/>
          <a:p>
            <a:pPr algn="ctr"/>
            <a:r>
              <a:rPr lang="de-AT" sz="4800" dirty="0">
                <a:latin typeface="Segoe UI" panose="020B0502040204020203" pitchFamily="34" charset="0"/>
                <a:cs typeface="Segoe UI" panose="020B0502040204020203" pitchFamily="34" charset="0"/>
              </a:rPr>
              <a:t>DAX CALCULATIONS</a:t>
            </a:r>
            <a:endParaRPr lang="en-US" sz="4800" dirty="0">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C1F564FF-AF6F-4C9E-B5E6-8C10418F6D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673" y="5979253"/>
            <a:ext cx="1073876" cy="656355"/>
          </a:xfrm>
          <a:prstGeom prst="rect">
            <a:avLst/>
          </a:prstGeom>
        </p:spPr>
      </p:pic>
      <p:sp>
        <p:nvSpPr>
          <p:cNvPr id="8" name="TextBox 7">
            <a:extLst>
              <a:ext uri="{FF2B5EF4-FFF2-40B4-BE49-F238E27FC236}">
                <a16:creationId xmlns:a16="http://schemas.microsoft.com/office/drawing/2014/main" id="{E9C82D46-9BC7-496E-9999-A8FEEA4DC360}"/>
              </a:ext>
            </a:extLst>
          </p:cNvPr>
          <p:cNvSpPr txBox="1"/>
          <p:nvPr/>
        </p:nvSpPr>
        <p:spPr>
          <a:xfrm>
            <a:off x="1627549" y="6122764"/>
            <a:ext cx="1627625" cy="369332"/>
          </a:xfrm>
          <a:prstGeom prst="rect">
            <a:avLst/>
          </a:prstGeom>
          <a:noFill/>
        </p:spPr>
        <p:txBody>
          <a:bodyPr wrap="none" rtlCol="0">
            <a:spAutoFit/>
          </a:bodyPr>
          <a:lstStyle/>
          <a:p>
            <a:r>
              <a:rPr lang="de-AT" dirty="0">
                <a:solidFill>
                  <a:srgbClr val="7030A0"/>
                </a:solidFill>
                <a:latin typeface="Segoe UI" panose="020B0502040204020203" pitchFamily="34" charset="0"/>
                <a:cs typeface="Segoe UI" panose="020B0502040204020203" pitchFamily="34" charset="0"/>
              </a:rPr>
              <a:t>@DataMozart</a:t>
            </a:r>
            <a:endParaRPr lang="en-US" dirty="0">
              <a:solidFill>
                <a:srgbClr val="7030A0"/>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1E8AA35F-3006-43D7-B562-D53FEB06963F}"/>
              </a:ext>
            </a:extLst>
          </p:cNvPr>
          <p:cNvSpPr txBox="1"/>
          <p:nvPr/>
        </p:nvSpPr>
        <p:spPr>
          <a:xfrm>
            <a:off x="4693979" y="1767007"/>
            <a:ext cx="2385589" cy="1651542"/>
          </a:xfrm>
          <a:prstGeom prst="rect">
            <a:avLst/>
          </a:prstGeom>
          <a:noFill/>
        </p:spPr>
        <p:txBody>
          <a:bodyPr wrap="none" rtlCol="0">
            <a:spAutoFit/>
          </a:bodyPr>
          <a:lstStyle/>
          <a:p>
            <a:pPr>
              <a:lnSpc>
                <a:spcPct val="200000"/>
              </a:lnSpc>
            </a:pPr>
            <a:r>
              <a:rPr lang="de-AT" sz="6000" dirty="0">
                <a:latin typeface="Segoe UI" panose="020B0502040204020203" pitchFamily="34" charset="0"/>
                <a:cs typeface="Segoe UI" panose="020B0502040204020203" pitchFamily="34" charset="0"/>
              </a:rPr>
              <a:t>DEMO</a:t>
            </a:r>
            <a:endParaRPr lang="en-US" sz="6000" dirty="0">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4BC2319B-3FEB-4300-B4EF-7183032518FF}"/>
              </a:ext>
            </a:extLst>
          </p:cNvPr>
          <p:cNvPicPr>
            <a:picLocks noChangeAspect="1"/>
          </p:cNvPicPr>
          <p:nvPr/>
        </p:nvPicPr>
        <p:blipFill>
          <a:blip r:embed="rId4"/>
          <a:srcRect/>
          <a:stretch/>
        </p:blipFill>
        <p:spPr>
          <a:xfrm>
            <a:off x="5188610" y="4284865"/>
            <a:ext cx="1814779" cy="1201535"/>
          </a:xfrm>
          <a:prstGeom prst="rect">
            <a:avLst/>
          </a:prstGeom>
        </p:spPr>
      </p:pic>
    </p:spTree>
    <p:extLst>
      <p:ext uri="{BB962C8B-B14F-4D97-AF65-F5344CB8AC3E}">
        <p14:creationId xmlns:p14="http://schemas.microsoft.com/office/powerpoint/2010/main" val="3685595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F6D4A2-26E6-4E39-9429-9F07353FB3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47826"/>
            <a:ext cx="3579779" cy="5210174"/>
          </a:xfrm>
          <a:prstGeom prst="rect">
            <a:avLst/>
          </a:prstGeom>
        </p:spPr>
      </p:pic>
      <p:sp>
        <p:nvSpPr>
          <p:cNvPr id="6" name="TextBox 5">
            <a:extLst>
              <a:ext uri="{FF2B5EF4-FFF2-40B4-BE49-F238E27FC236}">
                <a16:creationId xmlns:a16="http://schemas.microsoft.com/office/drawing/2014/main" id="{8CB537C7-13D4-40A0-A82D-E2A091CD5F34}"/>
              </a:ext>
            </a:extLst>
          </p:cNvPr>
          <p:cNvSpPr txBox="1"/>
          <p:nvPr/>
        </p:nvSpPr>
        <p:spPr>
          <a:xfrm>
            <a:off x="3768891" y="3433265"/>
            <a:ext cx="8332730" cy="830997"/>
          </a:xfrm>
          <a:prstGeom prst="rect">
            <a:avLst/>
          </a:prstGeom>
          <a:noFill/>
        </p:spPr>
        <p:txBody>
          <a:bodyPr wrap="none" rtlCol="0">
            <a:spAutoFit/>
          </a:bodyPr>
          <a:lstStyle/>
          <a:p>
            <a:r>
              <a:rPr lang="de-AT" sz="4800" dirty="0">
                <a:latin typeface="Segoe UI Black" panose="020B0A02040204020203" pitchFamily="34" charset="0"/>
                <a:ea typeface="Segoe UI Black" panose="020B0A02040204020203" pitchFamily="34" charset="0"/>
              </a:rPr>
              <a:t>VISUALS RENDERING TIME</a:t>
            </a:r>
            <a:endParaRPr lang="en-US" sz="4800" dirty="0">
              <a:latin typeface="Segoe UI Black" panose="020B0A02040204020203" pitchFamily="34" charset="0"/>
              <a:ea typeface="Segoe UI Black" panose="020B0A02040204020203" pitchFamily="34" charset="0"/>
            </a:endParaRPr>
          </a:p>
        </p:txBody>
      </p:sp>
      <p:pic>
        <p:nvPicPr>
          <p:cNvPr id="9" name="Picture 8">
            <a:extLst>
              <a:ext uri="{FF2B5EF4-FFF2-40B4-BE49-F238E27FC236}">
                <a16:creationId xmlns:a16="http://schemas.microsoft.com/office/drawing/2014/main" id="{D5EC8485-E1BA-408F-B9D4-9790D4037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422" y="5921726"/>
            <a:ext cx="1073876" cy="656355"/>
          </a:xfrm>
          <a:prstGeom prst="rect">
            <a:avLst/>
          </a:prstGeom>
        </p:spPr>
      </p:pic>
    </p:spTree>
    <p:extLst>
      <p:ext uri="{BB962C8B-B14F-4D97-AF65-F5344CB8AC3E}">
        <p14:creationId xmlns:p14="http://schemas.microsoft.com/office/powerpoint/2010/main" val="2273214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584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B537C7-13D4-40A0-A82D-E2A091CD5F34}"/>
              </a:ext>
            </a:extLst>
          </p:cNvPr>
          <p:cNvSpPr txBox="1"/>
          <p:nvPr/>
        </p:nvSpPr>
        <p:spPr>
          <a:xfrm>
            <a:off x="3133695" y="457058"/>
            <a:ext cx="6861109" cy="769441"/>
          </a:xfrm>
          <a:prstGeom prst="rect">
            <a:avLst/>
          </a:prstGeom>
          <a:noFill/>
        </p:spPr>
        <p:txBody>
          <a:bodyPr wrap="none" rtlCol="0">
            <a:spAutoFit/>
          </a:bodyPr>
          <a:lstStyle/>
          <a:p>
            <a:r>
              <a:rPr lang="de-AT" sz="4400" dirty="0">
                <a:latin typeface="Segoe UI" panose="020B0502040204020203" pitchFamily="34" charset="0"/>
                <a:cs typeface="Segoe UI" panose="020B0502040204020203" pitchFamily="34" charset="0"/>
              </a:rPr>
              <a:t>VISUALS RENDERING TIME</a:t>
            </a:r>
            <a:endParaRPr lang="en-US" sz="4400" dirty="0">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C1F564FF-AF6F-4C9E-B5E6-8C10418F6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73" y="5979253"/>
            <a:ext cx="1073876" cy="656355"/>
          </a:xfrm>
          <a:prstGeom prst="rect">
            <a:avLst/>
          </a:prstGeom>
        </p:spPr>
      </p:pic>
      <p:sp>
        <p:nvSpPr>
          <p:cNvPr id="8" name="TextBox 7">
            <a:extLst>
              <a:ext uri="{FF2B5EF4-FFF2-40B4-BE49-F238E27FC236}">
                <a16:creationId xmlns:a16="http://schemas.microsoft.com/office/drawing/2014/main" id="{E9C82D46-9BC7-496E-9999-A8FEEA4DC360}"/>
              </a:ext>
            </a:extLst>
          </p:cNvPr>
          <p:cNvSpPr txBox="1"/>
          <p:nvPr/>
        </p:nvSpPr>
        <p:spPr>
          <a:xfrm>
            <a:off x="1627549" y="6122764"/>
            <a:ext cx="1627625" cy="369332"/>
          </a:xfrm>
          <a:prstGeom prst="rect">
            <a:avLst/>
          </a:prstGeom>
          <a:noFill/>
        </p:spPr>
        <p:txBody>
          <a:bodyPr wrap="none" rtlCol="0">
            <a:spAutoFit/>
          </a:bodyPr>
          <a:lstStyle/>
          <a:p>
            <a:r>
              <a:rPr lang="de-AT" dirty="0">
                <a:solidFill>
                  <a:srgbClr val="7030A0"/>
                </a:solidFill>
                <a:latin typeface="Segoe UI" panose="020B0502040204020203" pitchFamily="34" charset="0"/>
                <a:cs typeface="Segoe UI" panose="020B0502040204020203" pitchFamily="34" charset="0"/>
              </a:rPr>
              <a:t>@DataMozart</a:t>
            </a:r>
            <a:endParaRPr lang="en-US" dirty="0">
              <a:solidFill>
                <a:srgbClr val="7030A0"/>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1E8AA35F-3006-43D7-B562-D53FEB06963F}"/>
              </a:ext>
            </a:extLst>
          </p:cNvPr>
          <p:cNvSpPr txBox="1"/>
          <p:nvPr/>
        </p:nvSpPr>
        <p:spPr>
          <a:xfrm>
            <a:off x="558286" y="1759901"/>
            <a:ext cx="11075427" cy="1318181"/>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Performance Analyzer feature in PBI Desktop</a:t>
            </a:r>
          </a:p>
          <a:p>
            <a:pPr marL="285750" indent="-285750">
              <a:lnSpc>
                <a:spcPct val="15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The more visuals – the longer time for rendering!</a:t>
            </a:r>
            <a:endParaRPr lang="en-NZ" sz="28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7AF6CFB7-9EBE-4B20-8D51-4400706B1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788" y="3429000"/>
            <a:ext cx="1985097" cy="2693764"/>
          </a:xfrm>
          <a:prstGeom prst="rect">
            <a:avLst/>
          </a:prstGeom>
        </p:spPr>
      </p:pic>
    </p:spTree>
    <p:extLst>
      <p:ext uri="{BB962C8B-B14F-4D97-AF65-F5344CB8AC3E}">
        <p14:creationId xmlns:p14="http://schemas.microsoft.com/office/powerpoint/2010/main" val="320899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B537C7-13D4-40A0-A82D-E2A091CD5F34}"/>
              </a:ext>
            </a:extLst>
          </p:cNvPr>
          <p:cNvSpPr txBox="1"/>
          <p:nvPr/>
        </p:nvSpPr>
        <p:spPr>
          <a:xfrm>
            <a:off x="3285517" y="495643"/>
            <a:ext cx="5620962" cy="830997"/>
          </a:xfrm>
          <a:prstGeom prst="rect">
            <a:avLst/>
          </a:prstGeom>
          <a:noFill/>
        </p:spPr>
        <p:txBody>
          <a:bodyPr wrap="none" rtlCol="0">
            <a:spAutoFit/>
          </a:bodyPr>
          <a:lstStyle/>
          <a:p>
            <a:pPr algn="ctr"/>
            <a:r>
              <a:rPr lang="de-AT" sz="4800" dirty="0">
                <a:latin typeface="Segoe UI" panose="020B0502040204020203" pitchFamily="34" charset="0"/>
                <a:cs typeface="Segoe UI" panose="020B0502040204020203" pitchFamily="34" charset="0"/>
              </a:rPr>
              <a:t>VISUAL RENDERING</a:t>
            </a:r>
            <a:endParaRPr lang="en-US" sz="4800" dirty="0">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C1F564FF-AF6F-4C9E-B5E6-8C10418F6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73" y="5979253"/>
            <a:ext cx="1073876" cy="656355"/>
          </a:xfrm>
          <a:prstGeom prst="rect">
            <a:avLst/>
          </a:prstGeom>
        </p:spPr>
      </p:pic>
      <p:sp>
        <p:nvSpPr>
          <p:cNvPr id="8" name="TextBox 7">
            <a:extLst>
              <a:ext uri="{FF2B5EF4-FFF2-40B4-BE49-F238E27FC236}">
                <a16:creationId xmlns:a16="http://schemas.microsoft.com/office/drawing/2014/main" id="{E9C82D46-9BC7-496E-9999-A8FEEA4DC360}"/>
              </a:ext>
            </a:extLst>
          </p:cNvPr>
          <p:cNvSpPr txBox="1"/>
          <p:nvPr/>
        </p:nvSpPr>
        <p:spPr>
          <a:xfrm>
            <a:off x="1627549" y="6122764"/>
            <a:ext cx="1627625" cy="369332"/>
          </a:xfrm>
          <a:prstGeom prst="rect">
            <a:avLst/>
          </a:prstGeom>
          <a:noFill/>
        </p:spPr>
        <p:txBody>
          <a:bodyPr wrap="none" rtlCol="0">
            <a:spAutoFit/>
          </a:bodyPr>
          <a:lstStyle/>
          <a:p>
            <a:r>
              <a:rPr lang="de-AT" dirty="0">
                <a:solidFill>
                  <a:srgbClr val="7030A0"/>
                </a:solidFill>
                <a:latin typeface="Segoe UI" panose="020B0502040204020203" pitchFamily="34" charset="0"/>
                <a:cs typeface="Segoe UI" panose="020B0502040204020203" pitchFamily="34" charset="0"/>
              </a:rPr>
              <a:t>@DataMozart</a:t>
            </a:r>
            <a:endParaRPr lang="en-US" dirty="0">
              <a:solidFill>
                <a:srgbClr val="7030A0"/>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1E8AA35F-3006-43D7-B562-D53FEB06963F}"/>
              </a:ext>
            </a:extLst>
          </p:cNvPr>
          <p:cNvSpPr txBox="1"/>
          <p:nvPr/>
        </p:nvSpPr>
        <p:spPr>
          <a:xfrm>
            <a:off x="4693979" y="1767007"/>
            <a:ext cx="2385589" cy="1651542"/>
          </a:xfrm>
          <a:prstGeom prst="rect">
            <a:avLst/>
          </a:prstGeom>
          <a:noFill/>
        </p:spPr>
        <p:txBody>
          <a:bodyPr wrap="none" rtlCol="0">
            <a:spAutoFit/>
          </a:bodyPr>
          <a:lstStyle/>
          <a:p>
            <a:pPr>
              <a:lnSpc>
                <a:spcPct val="200000"/>
              </a:lnSpc>
            </a:pPr>
            <a:r>
              <a:rPr lang="de-AT" sz="6000" dirty="0">
                <a:latin typeface="Segoe UI" panose="020B0502040204020203" pitchFamily="34" charset="0"/>
                <a:cs typeface="Segoe UI" panose="020B0502040204020203" pitchFamily="34" charset="0"/>
              </a:rPr>
              <a:t>DEMO</a:t>
            </a:r>
            <a:endParaRPr lang="en-US" sz="6000" dirty="0">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4BC2319B-3FEB-4300-B4EF-7183032518FF}"/>
              </a:ext>
            </a:extLst>
          </p:cNvPr>
          <p:cNvPicPr>
            <a:picLocks noChangeAspect="1"/>
          </p:cNvPicPr>
          <p:nvPr/>
        </p:nvPicPr>
        <p:blipFill>
          <a:blip r:embed="rId3"/>
          <a:srcRect/>
          <a:stretch/>
        </p:blipFill>
        <p:spPr>
          <a:xfrm>
            <a:off x="5188610" y="4284865"/>
            <a:ext cx="1814779" cy="1201535"/>
          </a:xfrm>
          <a:prstGeom prst="rect">
            <a:avLst/>
          </a:prstGeom>
        </p:spPr>
      </p:pic>
    </p:spTree>
    <p:extLst>
      <p:ext uri="{BB962C8B-B14F-4D97-AF65-F5344CB8AC3E}">
        <p14:creationId xmlns:p14="http://schemas.microsoft.com/office/powerpoint/2010/main" val="365796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B537C7-13D4-40A0-A82D-E2A091CD5F34}"/>
              </a:ext>
            </a:extLst>
          </p:cNvPr>
          <p:cNvSpPr txBox="1"/>
          <p:nvPr/>
        </p:nvSpPr>
        <p:spPr>
          <a:xfrm>
            <a:off x="1669628" y="669024"/>
            <a:ext cx="8852743" cy="707886"/>
          </a:xfrm>
          <a:prstGeom prst="rect">
            <a:avLst/>
          </a:prstGeom>
          <a:noFill/>
        </p:spPr>
        <p:txBody>
          <a:bodyPr wrap="none" rtlCol="0">
            <a:spAutoFit/>
          </a:bodyPr>
          <a:lstStyle/>
          <a:p>
            <a:pPr algn="ctr"/>
            <a:r>
              <a:rPr lang="de-AT" sz="4000" dirty="0">
                <a:latin typeface="Segoe UI" panose="020B0502040204020203" pitchFamily="34" charset="0"/>
                <a:cs typeface="Segoe UI" panose="020B0502040204020203" pitchFamily="34" charset="0"/>
              </a:rPr>
              <a:t>VISUALS RENDERING BEST PRACTICES</a:t>
            </a:r>
            <a:endParaRPr lang="en-US" sz="4000" dirty="0">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C1F564FF-AF6F-4C9E-B5E6-8C10418F6D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673" y="5979253"/>
            <a:ext cx="1073876" cy="656355"/>
          </a:xfrm>
          <a:prstGeom prst="rect">
            <a:avLst/>
          </a:prstGeom>
        </p:spPr>
      </p:pic>
      <p:sp>
        <p:nvSpPr>
          <p:cNvPr id="8" name="TextBox 7">
            <a:extLst>
              <a:ext uri="{FF2B5EF4-FFF2-40B4-BE49-F238E27FC236}">
                <a16:creationId xmlns:a16="http://schemas.microsoft.com/office/drawing/2014/main" id="{E9C82D46-9BC7-496E-9999-A8FEEA4DC360}"/>
              </a:ext>
            </a:extLst>
          </p:cNvPr>
          <p:cNvSpPr txBox="1"/>
          <p:nvPr/>
        </p:nvSpPr>
        <p:spPr>
          <a:xfrm>
            <a:off x="1627549" y="6122764"/>
            <a:ext cx="1627625" cy="369332"/>
          </a:xfrm>
          <a:prstGeom prst="rect">
            <a:avLst/>
          </a:prstGeom>
          <a:noFill/>
        </p:spPr>
        <p:txBody>
          <a:bodyPr wrap="none" rtlCol="0">
            <a:spAutoFit/>
          </a:bodyPr>
          <a:lstStyle/>
          <a:p>
            <a:r>
              <a:rPr lang="de-AT" dirty="0">
                <a:solidFill>
                  <a:srgbClr val="7030A0"/>
                </a:solidFill>
                <a:latin typeface="Segoe UI" panose="020B0502040204020203" pitchFamily="34" charset="0"/>
                <a:cs typeface="Segoe UI" panose="020B0502040204020203" pitchFamily="34" charset="0"/>
              </a:rPr>
              <a:t>@DataMozart</a:t>
            </a:r>
            <a:endParaRPr lang="en-US" dirty="0">
              <a:solidFill>
                <a:srgbClr val="7030A0"/>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1E8AA35F-3006-43D7-B562-D53FEB06963F}"/>
              </a:ext>
            </a:extLst>
          </p:cNvPr>
          <p:cNvSpPr txBox="1"/>
          <p:nvPr/>
        </p:nvSpPr>
        <p:spPr>
          <a:xfrm>
            <a:off x="362339" y="2003994"/>
            <a:ext cx="11467322" cy="3903504"/>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Reduce the number of visuals!</a:t>
            </a:r>
          </a:p>
          <a:p>
            <a:pPr marL="285750" indent="-285750">
              <a:lnSpc>
                <a:spcPct val="15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Use PowerPoint to design the background of the Power BI report page</a:t>
            </a:r>
          </a:p>
          <a:p>
            <a:pPr marL="285750" indent="-285750">
              <a:lnSpc>
                <a:spcPct val="15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Reduce the number of DAX queries generated – Card visuals-&gt;Matrix</a:t>
            </a:r>
          </a:p>
          <a:p>
            <a:pPr marL="285750" indent="-285750">
              <a:lnSpc>
                <a:spcPct val="15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Display aggregated data by default, enable Drill-through for details</a:t>
            </a:r>
          </a:p>
          <a:p>
            <a:pPr marL="285750" indent="-285750">
              <a:lnSpc>
                <a:spcPct val="15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Consider disabling cross-filtering </a:t>
            </a:r>
          </a:p>
          <a:p>
            <a:pPr marL="285750" indent="-285750">
              <a:lnSpc>
                <a:spcPct val="15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Sync Slicers?</a:t>
            </a:r>
          </a:p>
        </p:txBody>
      </p:sp>
    </p:spTree>
    <p:extLst>
      <p:ext uri="{BB962C8B-B14F-4D97-AF65-F5344CB8AC3E}">
        <p14:creationId xmlns:p14="http://schemas.microsoft.com/office/powerpoint/2010/main" val="61872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F6D4A2-26E6-4E39-9429-9F07353FB3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92612"/>
            <a:ext cx="3444915" cy="5165387"/>
          </a:xfrm>
          <a:prstGeom prst="rect">
            <a:avLst/>
          </a:prstGeom>
        </p:spPr>
      </p:pic>
      <p:sp>
        <p:nvSpPr>
          <p:cNvPr id="6" name="TextBox 5">
            <a:extLst>
              <a:ext uri="{FF2B5EF4-FFF2-40B4-BE49-F238E27FC236}">
                <a16:creationId xmlns:a16="http://schemas.microsoft.com/office/drawing/2014/main" id="{8CB537C7-13D4-40A0-A82D-E2A091CD5F34}"/>
              </a:ext>
            </a:extLst>
          </p:cNvPr>
          <p:cNvSpPr txBox="1"/>
          <p:nvPr/>
        </p:nvSpPr>
        <p:spPr>
          <a:xfrm>
            <a:off x="3749435" y="3340947"/>
            <a:ext cx="8244565" cy="830997"/>
          </a:xfrm>
          <a:prstGeom prst="rect">
            <a:avLst/>
          </a:prstGeom>
          <a:noFill/>
        </p:spPr>
        <p:txBody>
          <a:bodyPr wrap="none" rtlCol="0">
            <a:spAutoFit/>
          </a:bodyPr>
          <a:lstStyle/>
          <a:p>
            <a:r>
              <a:rPr lang="de-AT" sz="4800" dirty="0">
                <a:latin typeface="Segoe UI Black" panose="020B0A02040204020203" pitchFamily="34" charset="0"/>
                <a:ea typeface="Segoe UI Black" panose="020B0A02040204020203" pitchFamily="34" charset="0"/>
              </a:rPr>
              <a:t>STORAGE MODE DECISION</a:t>
            </a:r>
            <a:endParaRPr lang="en-US" sz="4800" dirty="0">
              <a:latin typeface="Segoe UI Black" panose="020B0A02040204020203" pitchFamily="34" charset="0"/>
              <a:ea typeface="Segoe UI Black" panose="020B0A02040204020203" pitchFamily="34" charset="0"/>
            </a:endParaRPr>
          </a:p>
        </p:txBody>
      </p:sp>
      <p:pic>
        <p:nvPicPr>
          <p:cNvPr id="9" name="Picture 8">
            <a:extLst>
              <a:ext uri="{FF2B5EF4-FFF2-40B4-BE49-F238E27FC236}">
                <a16:creationId xmlns:a16="http://schemas.microsoft.com/office/drawing/2014/main" id="{D5EC8485-E1BA-408F-B9D4-9790D4037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422" y="5921726"/>
            <a:ext cx="1073876" cy="656355"/>
          </a:xfrm>
          <a:prstGeom prst="rect">
            <a:avLst/>
          </a:prstGeom>
        </p:spPr>
      </p:pic>
    </p:spTree>
    <p:extLst>
      <p:ext uri="{BB962C8B-B14F-4D97-AF65-F5344CB8AC3E}">
        <p14:creationId xmlns:p14="http://schemas.microsoft.com/office/powerpoint/2010/main" val="1645559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B537C7-13D4-40A0-A82D-E2A091CD5F34}"/>
              </a:ext>
            </a:extLst>
          </p:cNvPr>
          <p:cNvSpPr txBox="1"/>
          <p:nvPr/>
        </p:nvSpPr>
        <p:spPr>
          <a:xfrm>
            <a:off x="2874291" y="638278"/>
            <a:ext cx="7127272" cy="769441"/>
          </a:xfrm>
          <a:prstGeom prst="rect">
            <a:avLst/>
          </a:prstGeom>
          <a:noFill/>
        </p:spPr>
        <p:txBody>
          <a:bodyPr wrap="none" rtlCol="0">
            <a:spAutoFit/>
          </a:bodyPr>
          <a:lstStyle/>
          <a:p>
            <a:r>
              <a:rPr lang="de-AT" sz="4400" dirty="0">
                <a:latin typeface="Segoe UI" panose="020B0502040204020203" pitchFamily="34" charset="0"/>
                <a:cs typeface="Segoe UI" panose="020B0502040204020203" pitchFamily="34" charset="0"/>
              </a:rPr>
              <a:t>WHAT IS A DIRECT QUERY?!</a:t>
            </a:r>
            <a:endParaRPr lang="en-US" sz="4400" dirty="0">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C1F564FF-AF6F-4C9E-B5E6-8C10418F6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73" y="5979253"/>
            <a:ext cx="1073876" cy="656355"/>
          </a:xfrm>
          <a:prstGeom prst="rect">
            <a:avLst/>
          </a:prstGeom>
        </p:spPr>
      </p:pic>
      <p:sp>
        <p:nvSpPr>
          <p:cNvPr id="8" name="TextBox 7">
            <a:extLst>
              <a:ext uri="{FF2B5EF4-FFF2-40B4-BE49-F238E27FC236}">
                <a16:creationId xmlns:a16="http://schemas.microsoft.com/office/drawing/2014/main" id="{E9C82D46-9BC7-496E-9999-A8FEEA4DC360}"/>
              </a:ext>
            </a:extLst>
          </p:cNvPr>
          <p:cNvSpPr txBox="1"/>
          <p:nvPr/>
        </p:nvSpPr>
        <p:spPr>
          <a:xfrm>
            <a:off x="1627549" y="6122764"/>
            <a:ext cx="1627625" cy="369332"/>
          </a:xfrm>
          <a:prstGeom prst="rect">
            <a:avLst/>
          </a:prstGeom>
          <a:noFill/>
        </p:spPr>
        <p:txBody>
          <a:bodyPr wrap="none" rtlCol="0">
            <a:spAutoFit/>
          </a:bodyPr>
          <a:lstStyle/>
          <a:p>
            <a:r>
              <a:rPr lang="de-AT" dirty="0">
                <a:solidFill>
                  <a:srgbClr val="7030A0"/>
                </a:solidFill>
                <a:latin typeface="Segoe UI" panose="020B0502040204020203" pitchFamily="34" charset="0"/>
                <a:cs typeface="Segoe UI" panose="020B0502040204020203" pitchFamily="34" charset="0"/>
              </a:rPr>
              <a:t>@DataMozart</a:t>
            </a:r>
            <a:endParaRPr lang="en-US" dirty="0">
              <a:solidFill>
                <a:srgbClr val="7030A0"/>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1E8AA35F-3006-43D7-B562-D53FEB06963F}"/>
              </a:ext>
            </a:extLst>
          </p:cNvPr>
          <p:cNvSpPr txBox="1"/>
          <p:nvPr/>
        </p:nvSpPr>
        <p:spPr>
          <a:xfrm>
            <a:off x="149157" y="2207541"/>
            <a:ext cx="11893553" cy="324370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Data is retrieved from the source at the query time!</a:t>
            </a:r>
          </a:p>
          <a:p>
            <a:pPr marL="285750" indent="-285750">
              <a:lnSpc>
                <a:spcPct val="15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Data resides outside of Power BI before, during, and after the query execution</a:t>
            </a:r>
          </a:p>
          <a:p>
            <a:pPr marL="285750" indent="-285750">
              <a:lnSpc>
                <a:spcPct val="150000"/>
              </a:lnSpc>
              <a:buFont typeface="Wingdings" panose="05000000000000000000" pitchFamily="2" charset="2"/>
              <a:buChar char="ü"/>
            </a:pPr>
            <a:r>
              <a:rPr lang="de-AT" sz="2800" dirty="0">
                <a:solidFill>
                  <a:srgbClr val="FF0000"/>
                </a:solidFill>
                <a:latin typeface="Segoe UI" panose="020B0502040204020203" pitchFamily="34" charset="0"/>
                <a:cs typeface="Segoe UI" panose="020B0502040204020203" pitchFamily="34" charset="0"/>
              </a:rPr>
              <a:t>Direct Query will NEVER improve the performance of your Power BI report!!!</a:t>
            </a:r>
            <a:endParaRPr lang="en-NZ" sz="2800" dirty="0">
              <a:solidFill>
                <a:srgbClr val="FF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7516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B537C7-13D4-40A0-A82D-E2A091CD5F34}"/>
              </a:ext>
            </a:extLst>
          </p:cNvPr>
          <p:cNvSpPr txBox="1"/>
          <p:nvPr/>
        </p:nvSpPr>
        <p:spPr>
          <a:xfrm>
            <a:off x="1802613" y="605853"/>
            <a:ext cx="8586774" cy="769441"/>
          </a:xfrm>
          <a:prstGeom prst="rect">
            <a:avLst/>
          </a:prstGeom>
          <a:noFill/>
        </p:spPr>
        <p:txBody>
          <a:bodyPr wrap="none" rtlCol="0">
            <a:spAutoFit/>
          </a:bodyPr>
          <a:lstStyle/>
          <a:p>
            <a:r>
              <a:rPr lang="de-AT" sz="4400" dirty="0">
                <a:latin typeface="Segoe UI" panose="020B0502040204020203" pitchFamily="34" charset="0"/>
                <a:cs typeface="Segoe UI" panose="020B0502040204020203" pitchFamily="34" charset="0"/>
              </a:rPr>
              <a:t>WHEN TO USE A DIRECT QUERY?!</a:t>
            </a:r>
            <a:endParaRPr lang="en-US" sz="4400" dirty="0">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C1F564FF-AF6F-4C9E-B5E6-8C10418F6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73" y="5979253"/>
            <a:ext cx="1073876" cy="656355"/>
          </a:xfrm>
          <a:prstGeom prst="rect">
            <a:avLst/>
          </a:prstGeom>
        </p:spPr>
      </p:pic>
      <p:sp>
        <p:nvSpPr>
          <p:cNvPr id="8" name="TextBox 7">
            <a:extLst>
              <a:ext uri="{FF2B5EF4-FFF2-40B4-BE49-F238E27FC236}">
                <a16:creationId xmlns:a16="http://schemas.microsoft.com/office/drawing/2014/main" id="{E9C82D46-9BC7-496E-9999-A8FEEA4DC360}"/>
              </a:ext>
            </a:extLst>
          </p:cNvPr>
          <p:cNvSpPr txBox="1"/>
          <p:nvPr/>
        </p:nvSpPr>
        <p:spPr>
          <a:xfrm>
            <a:off x="1627549" y="6122764"/>
            <a:ext cx="1627625" cy="369332"/>
          </a:xfrm>
          <a:prstGeom prst="rect">
            <a:avLst/>
          </a:prstGeom>
          <a:noFill/>
        </p:spPr>
        <p:txBody>
          <a:bodyPr wrap="none" rtlCol="0">
            <a:spAutoFit/>
          </a:bodyPr>
          <a:lstStyle/>
          <a:p>
            <a:r>
              <a:rPr lang="de-AT" dirty="0">
                <a:solidFill>
                  <a:srgbClr val="7030A0"/>
                </a:solidFill>
                <a:latin typeface="Segoe UI" panose="020B0502040204020203" pitchFamily="34" charset="0"/>
                <a:cs typeface="Segoe UI" panose="020B0502040204020203" pitchFamily="34" charset="0"/>
              </a:rPr>
              <a:t>@DataMozart</a:t>
            </a:r>
            <a:endParaRPr lang="en-US" dirty="0">
              <a:solidFill>
                <a:srgbClr val="7030A0"/>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1E8AA35F-3006-43D7-B562-D53FEB06963F}"/>
              </a:ext>
            </a:extLst>
          </p:cNvPr>
          <p:cNvSpPr txBox="1"/>
          <p:nvPr/>
        </p:nvSpPr>
        <p:spPr>
          <a:xfrm>
            <a:off x="443426" y="2254790"/>
            <a:ext cx="11489037" cy="2243691"/>
          </a:xfrm>
          <a:prstGeom prst="rect">
            <a:avLst/>
          </a:prstGeom>
          <a:noFill/>
        </p:spPr>
        <p:txBody>
          <a:bodyPr wrap="square" rtlCol="0">
            <a:spAutoFit/>
          </a:bodyPr>
          <a:lstStyle/>
          <a:p>
            <a:pPr marL="457200" indent="-457200">
              <a:lnSpc>
                <a:spcPct val="150000"/>
              </a:lnSpc>
              <a:buFont typeface="+mj-lt"/>
              <a:buAutoNum type="arabicPeriod"/>
            </a:pPr>
            <a:r>
              <a:rPr lang="de-AT" sz="2400" dirty="0">
                <a:latin typeface="Segoe UI" panose="020B0502040204020203" pitchFamily="34" charset="0"/>
                <a:cs typeface="Segoe UI" panose="020B0502040204020203" pitchFamily="34" charset="0"/>
              </a:rPr>
              <a:t>Data is too large for Import mode</a:t>
            </a:r>
          </a:p>
          <a:p>
            <a:pPr marL="457200" indent="-457200">
              <a:lnSpc>
                <a:spcPct val="150000"/>
              </a:lnSpc>
              <a:buFont typeface="+mj-lt"/>
              <a:buAutoNum type="arabicPeriod"/>
            </a:pPr>
            <a:r>
              <a:rPr lang="de-AT" sz="2400" dirty="0">
                <a:latin typeface="Segoe UI" panose="020B0502040204020203" pitchFamily="34" charset="0"/>
                <a:cs typeface="Segoe UI" panose="020B0502040204020203" pitchFamily="34" charset="0"/>
              </a:rPr>
              <a:t>Real-time reporting requirements </a:t>
            </a:r>
          </a:p>
          <a:p>
            <a:pPr marL="914400" lvl="1" indent="-457200">
              <a:lnSpc>
                <a:spcPct val="150000"/>
              </a:lnSpc>
              <a:buFont typeface="Arial" panose="020B0604020202020204" pitchFamily="34" charset="0"/>
              <a:buChar char="•"/>
            </a:pPr>
            <a:r>
              <a:rPr lang="de-AT" sz="2400" dirty="0">
                <a:solidFill>
                  <a:srgbClr val="C00000"/>
                </a:solidFill>
                <a:latin typeface="Segoe UI" panose="020B0502040204020203" pitchFamily="34" charset="0"/>
                <a:cs typeface="Segoe UI" panose="020B0502040204020203" pitchFamily="34" charset="0"/>
              </a:rPr>
              <a:t>Is it really necessary?</a:t>
            </a:r>
          </a:p>
          <a:p>
            <a:pPr marL="457200" indent="-457200">
              <a:lnSpc>
                <a:spcPct val="150000"/>
              </a:lnSpc>
              <a:buFont typeface="+mj-lt"/>
              <a:buAutoNum type="arabicPeriod"/>
            </a:pPr>
            <a:r>
              <a:rPr lang="de-AT" sz="2400" dirty="0">
                <a:latin typeface="Segoe UI" panose="020B0502040204020203" pitchFamily="34" charset="0"/>
                <a:cs typeface="Segoe UI" panose="020B0502040204020203" pitchFamily="34" charset="0"/>
              </a:rPr>
              <a:t>Security policies on the data source side</a:t>
            </a:r>
          </a:p>
        </p:txBody>
      </p:sp>
    </p:spTree>
    <p:extLst>
      <p:ext uri="{BB962C8B-B14F-4D97-AF65-F5344CB8AC3E}">
        <p14:creationId xmlns:p14="http://schemas.microsoft.com/office/powerpoint/2010/main" val="79506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B537C7-13D4-40A0-A82D-E2A091CD5F34}"/>
              </a:ext>
            </a:extLst>
          </p:cNvPr>
          <p:cNvSpPr txBox="1"/>
          <p:nvPr/>
        </p:nvSpPr>
        <p:spPr>
          <a:xfrm>
            <a:off x="2485761" y="514528"/>
            <a:ext cx="7418569" cy="707886"/>
          </a:xfrm>
          <a:prstGeom prst="rect">
            <a:avLst/>
          </a:prstGeom>
          <a:noFill/>
        </p:spPr>
        <p:txBody>
          <a:bodyPr wrap="none" rtlCol="0">
            <a:spAutoFit/>
          </a:bodyPr>
          <a:lstStyle/>
          <a:p>
            <a:pPr algn="ctr"/>
            <a:r>
              <a:rPr lang="de-AT" sz="4000" dirty="0">
                <a:latin typeface="Segoe UI" panose="020B0502040204020203" pitchFamily="34" charset="0"/>
                <a:cs typeface="Segoe UI" panose="020B0502040204020203" pitchFamily="34" charset="0"/>
              </a:rPr>
              <a:t>DIRECT QUERY BEST PRACTICES</a:t>
            </a:r>
            <a:endParaRPr lang="en-US" sz="4000" dirty="0">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C1F564FF-AF6F-4C9E-B5E6-8C10418F6D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673" y="5979253"/>
            <a:ext cx="1073876" cy="656355"/>
          </a:xfrm>
          <a:prstGeom prst="rect">
            <a:avLst/>
          </a:prstGeom>
        </p:spPr>
      </p:pic>
      <p:sp>
        <p:nvSpPr>
          <p:cNvPr id="8" name="TextBox 7">
            <a:extLst>
              <a:ext uri="{FF2B5EF4-FFF2-40B4-BE49-F238E27FC236}">
                <a16:creationId xmlns:a16="http://schemas.microsoft.com/office/drawing/2014/main" id="{E9C82D46-9BC7-496E-9999-A8FEEA4DC360}"/>
              </a:ext>
            </a:extLst>
          </p:cNvPr>
          <p:cNvSpPr txBox="1"/>
          <p:nvPr/>
        </p:nvSpPr>
        <p:spPr>
          <a:xfrm>
            <a:off x="1627549" y="6122764"/>
            <a:ext cx="1627625" cy="369332"/>
          </a:xfrm>
          <a:prstGeom prst="rect">
            <a:avLst/>
          </a:prstGeom>
          <a:noFill/>
        </p:spPr>
        <p:txBody>
          <a:bodyPr wrap="none" rtlCol="0">
            <a:spAutoFit/>
          </a:bodyPr>
          <a:lstStyle/>
          <a:p>
            <a:r>
              <a:rPr lang="de-AT" dirty="0">
                <a:solidFill>
                  <a:srgbClr val="7030A0"/>
                </a:solidFill>
                <a:latin typeface="Segoe UI" panose="020B0502040204020203" pitchFamily="34" charset="0"/>
                <a:cs typeface="Segoe UI" panose="020B0502040204020203" pitchFamily="34" charset="0"/>
              </a:rPr>
              <a:t>@DataMozart</a:t>
            </a:r>
            <a:endParaRPr lang="en-US" dirty="0">
              <a:solidFill>
                <a:srgbClr val="7030A0"/>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1E8AA35F-3006-43D7-B562-D53FEB06963F}"/>
              </a:ext>
            </a:extLst>
          </p:cNvPr>
          <p:cNvSpPr txBox="1"/>
          <p:nvPr/>
        </p:nvSpPr>
        <p:spPr>
          <a:xfrm>
            <a:off x="429636" y="3178300"/>
            <a:ext cx="5253134" cy="1964512"/>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Create proper indexes</a:t>
            </a:r>
          </a:p>
          <a:p>
            <a:pPr marL="342900" indent="-342900">
              <a:lnSpc>
                <a:spcPct val="15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Data integrity</a:t>
            </a:r>
          </a:p>
          <a:p>
            <a:pPr marL="342900" indent="-342900">
              <a:lnSpc>
                <a:spcPct val="15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Persistent data objects</a:t>
            </a:r>
          </a:p>
        </p:txBody>
      </p:sp>
      <p:sp>
        <p:nvSpPr>
          <p:cNvPr id="9" name="TextBox 8">
            <a:extLst>
              <a:ext uri="{FF2B5EF4-FFF2-40B4-BE49-F238E27FC236}">
                <a16:creationId xmlns:a16="http://schemas.microsoft.com/office/drawing/2014/main" id="{F88EB5D7-90EE-4DC6-9A26-7E7D02F6B77E}"/>
              </a:ext>
            </a:extLst>
          </p:cNvPr>
          <p:cNvSpPr txBox="1"/>
          <p:nvPr/>
        </p:nvSpPr>
        <p:spPr>
          <a:xfrm>
            <a:off x="3056203" y="970385"/>
            <a:ext cx="6042699" cy="1135696"/>
          </a:xfrm>
          <a:prstGeom prst="rect">
            <a:avLst/>
          </a:prstGeom>
          <a:noFill/>
        </p:spPr>
        <p:txBody>
          <a:bodyPr wrap="square" rtlCol="0">
            <a:spAutoFit/>
          </a:bodyPr>
          <a:lstStyle/>
          <a:p>
            <a:pPr algn="ctr">
              <a:lnSpc>
                <a:spcPct val="150000"/>
              </a:lnSpc>
            </a:pPr>
            <a:endParaRPr lang="de-AT" sz="2400" b="1" dirty="0">
              <a:solidFill>
                <a:schemeClr val="accent1"/>
              </a:solidFill>
              <a:latin typeface="Segoe UI" panose="020B0502040204020203" pitchFamily="34" charset="0"/>
              <a:cs typeface="Segoe UI" panose="020B0502040204020203" pitchFamily="34" charset="0"/>
            </a:endParaRPr>
          </a:p>
          <a:p>
            <a:pPr algn="ctr">
              <a:lnSpc>
                <a:spcPct val="150000"/>
              </a:lnSpc>
            </a:pPr>
            <a:r>
              <a:rPr lang="de-AT" sz="2400" b="1" dirty="0">
                <a:solidFill>
                  <a:schemeClr val="accent1"/>
                </a:solidFill>
                <a:latin typeface="Segoe UI" panose="020B0502040204020203" pitchFamily="34" charset="0"/>
                <a:cs typeface="Segoe UI" panose="020B0502040204020203" pitchFamily="34" charset="0"/>
              </a:rPr>
              <a:t>Permissions on the data source?</a:t>
            </a:r>
          </a:p>
        </p:txBody>
      </p:sp>
      <p:pic>
        <p:nvPicPr>
          <p:cNvPr id="10" name="Picture 9">
            <a:extLst>
              <a:ext uri="{FF2B5EF4-FFF2-40B4-BE49-F238E27FC236}">
                <a16:creationId xmlns:a16="http://schemas.microsoft.com/office/drawing/2014/main" id="{3F3065FA-2640-4C85-800B-837660D4F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935" y="2039711"/>
            <a:ext cx="875097" cy="1138589"/>
          </a:xfrm>
          <a:prstGeom prst="rect">
            <a:avLst/>
          </a:prstGeom>
        </p:spPr>
      </p:pic>
      <p:pic>
        <p:nvPicPr>
          <p:cNvPr id="11" name="Picture 10">
            <a:extLst>
              <a:ext uri="{FF2B5EF4-FFF2-40B4-BE49-F238E27FC236}">
                <a16:creationId xmlns:a16="http://schemas.microsoft.com/office/drawing/2014/main" id="{F14BDB8D-0486-4994-9E91-CA610DD310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3802" y="2222318"/>
            <a:ext cx="1005204" cy="853758"/>
          </a:xfrm>
          <a:prstGeom prst="rect">
            <a:avLst/>
          </a:prstGeom>
        </p:spPr>
      </p:pic>
      <p:sp>
        <p:nvSpPr>
          <p:cNvPr id="12" name="TextBox 11">
            <a:extLst>
              <a:ext uri="{FF2B5EF4-FFF2-40B4-BE49-F238E27FC236}">
                <a16:creationId xmlns:a16="http://schemas.microsoft.com/office/drawing/2014/main" id="{4E6F84FA-17F6-46AB-A059-AFDF6C33794D}"/>
              </a:ext>
            </a:extLst>
          </p:cNvPr>
          <p:cNvSpPr txBox="1"/>
          <p:nvPr/>
        </p:nvSpPr>
        <p:spPr>
          <a:xfrm>
            <a:off x="5525311" y="3076076"/>
            <a:ext cx="6454839" cy="2793522"/>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de-AT" sz="2400" dirty="0">
                <a:latin typeface="Segoe UI" panose="020B0502040204020203" pitchFamily="34" charset="0"/>
                <a:cs typeface="Segoe UI" panose="020B0502040204020203" pitchFamily="34" charset="0"/>
              </a:rPr>
              <a:t>Avoid complex PQ transformations</a:t>
            </a:r>
          </a:p>
          <a:p>
            <a:pPr marL="342900" indent="-342900">
              <a:lnSpc>
                <a:spcPct val="150000"/>
              </a:lnSpc>
              <a:buFont typeface="Wingdings" panose="05000000000000000000" pitchFamily="2" charset="2"/>
              <a:buChar char="ü"/>
            </a:pPr>
            <a:r>
              <a:rPr lang="de-AT" sz="2400" dirty="0">
                <a:latin typeface="Segoe UI" panose="020B0502040204020203" pitchFamily="34" charset="0"/>
                <a:cs typeface="Segoe UI" panose="020B0502040204020203" pitchFamily="34" charset="0"/>
              </a:rPr>
              <a:t>Avoid complex DAX measures</a:t>
            </a:r>
          </a:p>
          <a:p>
            <a:pPr marL="342900" indent="-342900">
              <a:lnSpc>
                <a:spcPct val="150000"/>
              </a:lnSpc>
              <a:buFont typeface="Wingdings" panose="05000000000000000000" pitchFamily="2" charset="2"/>
              <a:buChar char="ü"/>
            </a:pPr>
            <a:r>
              <a:rPr lang="de-AT" sz="2400" dirty="0">
                <a:latin typeface="Segoe UI" panose="020B0502040204020203" pitchFamily="34" charset="0"/>
                <a:cs typeface="Segoe UI" panose="020B0502040204020203" pitchFamily="34" charset="0"/>
              </a:rPr>
              <a:t>Avoid relationships on GUIDs</a:t>
            </a:r>
          </a:p>
          <a:p>
            <a:pPr marL="342900" indent="-342900">
              <a:lnSpc>
                <a:spcPct val="150000"/>
              </a:lnSpc>
              <a:buFont typeface="Wingdings" panose="05000000000000000000" pitchFamily="2" charset="2"/>
              <a:buChar char="ü"/>
            </a:pPr>
            <a:r>
              <a:rPr lang="de-AT" sz="2400" dirty="0">
                <a:latin typeface="Segoe UI" panose="020B0502040204020203" pitchFamily="34" charset="0"/>
                <a:cs typeface="Segoe UI" panose="020B0502040204020203" pitchFamily="34" charset="0"/>
              </a:rPr>
              <a:t>Limit parallelism and apply Query reduction</a:t>
            </a:r>
          </a:p>
          <a:p>
            <a:pPr marL="342900" indent="-342900">
              <a:lnSpc>
                <a:spcPct val="150000"/>
              </a:lnSpc>
              <a:buFont typeface="Wingdings" panose="05000000000000000000" pitchFamily="2" charset="2"/>
              <a:buChar char="ü"/>
            </a:pPr>
            <a:r>
              <a:rPr lang="de-AT" sz="2400" dirty="0">
                <a:latin typeface="Segoe UI" panose="020B0502040204020203" pitchFamily="34" charset="0"/>
                <a:cs typeface="Segoe UI" panose="020B0502040204020203" pitchFamily="34" charset="0"/>
              </a:rPr>
              <a:t>Check Assume referential integrity</a:t>
            </a:r>
          </a:p>
        </p:txBody>
      </p:sp>
    </p:spTree>
    <p:extLst>
      <p:ext uri="{BB962C8B-B14F-4D97-AF65-F5344CB8AC3E}">
        <p14:creationId xmlns:p14="http://schemas.microsoft.com/office/powerpoint/2010/main" val="329551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5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xEl>
                                              <p:pRg st="1" end="1"/>
                                            </p:txEl>
                                          </p:spTgt>
                                        </p:tgtEl>
                                        <p:attrNameLst>
                                          <p:attrName>style.visibility</p:attrName>
                                        </p:attrNameLst>
                                      </p:cBhvr>
                                      <p:to>
                                        <p:strVal val="visible"/>
                                      </p:to>
                                    </p:set>
                                    <p:animEffect transition="in" filter="fade">
                                      <p:cBhvr>
                                        <p:cTn id="42" dur="500"/>
                                        <p:tgtEl>
                                          <p:spTgt spid="1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xEl>
                                              <p:pRg st="2" end="2"/>
                                            </p:txEl>
                                          </p:spTgt>
                                        </p:tgtEl>
                                        <p:attrNameLst>
                                          <p:attrName>style.visibility</p:attrName>
                                        </p:attrNameLst>
                                      </p:cBhvr>
                                      <p:to>
                                        <p:strVal val="visible"/>
                                      </p:to>
                                    </p:set>
                                    <p:animEffect transition="in" filter="fade">
                                      <p:cBhvr>
                                        <p:cTn id="47" dur="500"/>
                                        <p:tgtEl>
                                          <p:spTgt spid="12">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xEl>
                                              <p:pRg st="3" end="3"/>
                                            </p:txEl>
                                          </p:spTgt>
                                        </p:tgtEl>
                                        <p:attrNameLst>
                                          <p:attrName>style.visibility</p:attrName>
                                        </p:attrNameLst>
                                      </p:cBhvr>
                                      <p:to>
                                        <p:strVal val="visible"/>
                                      </p:to>
                                    </p:set>
                                    <p:animEffect transition="in" filter="fade">
                                      <p:cBhvr>
                                        <p:cTn id="52" dur="500"/>
                                        <p:tgtEl>
                                          <p:spTgt spid="12">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
                                            <p:txEl>
                                              <p:pRg st="4" end="4"/>
                                            </p:txEl>
                                          </p:spTgt>
                                        </p:tgtEl>
                                        <p:attrNameLst>
                                          <p:attrName>style.visibility</p:attrName>
                                        </p:attrNameLst>
                                      </p:cBhvr>
                                      <p:to>
                                        <p:strVal val="visible"/>
                                      </p:to>
                                    </p:set>
                                    <p:animEffect transition="in" filter="fade">
                                      <p:cBhvr>
                                        <p:cTn id="57"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B537C7-13D4-40A0-A82D-E2A091CD5F34}"/>
              </a:ext>
            </a:extLst>
          </p:cNvPr>
          <p:cNvSpPr txBox="1"/>
          <p:nvPr/>
        </p:nvSpPr>
        <p:spPr>
          <a:xfrm>
            <a:off x="2568535" y="581136"/>
            <a:ext cx="7291932" cy="707886"/>
          </a:xfrm>
          <a:prstGeom prst="rect">
            <a:avLst/>
          </a:prstGeom>
          <a:noFill/>
        </p:spPr>
        <p:txBody>
          <a:bodyPr wrap="none" rtlCol="0">
            <a:spAutoFit/>
          </a:bodyPr>
          <a:lstStyle/>
          <a:p>
            <a:pPr algn="ctr"/>
            <a:r>
              <a:rPr lang="de-AT" sz="4000" dirty="0">
                <a:latin typeface="Segoe UI" panose="020B0502040204020203" pitchFamily="34" charset="0"/>
                <a:cs typeface="Segoe UI" panose="020B0502040204020203" pitchFamily="34" charset="0"/>
              </a:rPr>
              <a:t>DIRECT QUERY BEST PRACTICE!</a:t>
            </a:r>
            <a:endParaRPr lang="en-US" sz="4000" dirty="0">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C1F564FF-AF6F-4C9E-B5E6-8C10418F6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73" y="5979253"/>
            <a:ext cx="1073876" cy="656355"/>
          </a:xfrm>
          <a:prstGeom prst="rect">
            <a:avLst/>
          </a:prstGeom>
        </p:spPr>
      </p:pic>
      <p:sp>
        <p:nvSpPr>
          <p:cNvPr id="8" name="TextBox 7">
            <a:extLst>
              <a:ext uri="{FF2B5EF4-FFF2-40B4-BE49-F238E27FC236}">
                <a16:creationId xmlns:a16="http://schemas.microsoft.com/office/drawing/2014/main" id="{E9C82D46-9BC7-496E-9999-A8FEEA4DC360}"/>
              </a:ext>
            </a:extLst>
          </p:cNvPr>
          <p:cNvSpPr txBox="1"/>
          <p:nvPr/>
        </p:nvSpPr>
        <p:spPr>
          <a:xfrm>
            <a:off x="1627549" y="6122764"/>
            <a:ext cx="1627625" cy="369332"/>
          </a:xfrm>
          <a:prstGeom prst="rect">
            <a:avLst/>
          </a:prstGeom>
          <a:noFill/>
        </p:spPr>
        <p:txBody>
          <a:bodyPr wrap="none" rtlCol="0">
            <a:spAutoFit/>
          </a:bodyPr>
          <a:lstStyle/>
          <a:p>
            <a:r>
              <a:rPr lang="de-AT" dirty="0">
                <a:solidFill>
                  <a:srgbClr val="7030A0"/>
                </a:solidFill>
                <a:latin typeface="Segoe UI" panose="020B0502040204020203" pitchFamily="34" charset="0"/>
                <a:cs typeface="Segoe UI" panose="020B0502040204020203" pitchFamily="34" charset="0"/>
              </a:rPr>
              <a:t>@DataMozart</a:t>
            </a:r>
            <a:endParaRPr lang="en-US" dirty="0">
              <a:solidFill>
                <a:srgbClr val="7030A0"/>
              </a:solidFill>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F14BDB8D-0486-4994-9E91-CA610DD310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8462" y="1767396"/>
            <a:ext cx="2028157" cy="1664210"/>
          </a:xfrm>
          <a:prstGeom prst="rect">
            <a:avLst/>
          </a:prstGeom>
        </p:spPr>
      </p:pic>
      <p:sp>
        <p:nvSpPr>
          <p:cNvPr id="13" name="TextBox 12">
            <a:extLst>
              <a:ext uri="{FF2B5EF4-FFF2-40B4-BE49-F238E27FC236}">
                <a16:creationId xmlns:a16="http://schemas.microsoft.com/office/drawing/2014/main" id="{6A6A87E4-93F2-467D-94C9-B0A6ABEB4BE6}"/>
              </a:ext>
            </a:extLst>
          </p:cNvPr>
          <p:cNvSpPr txBox="1"/>
          <p:nvPr/>
        </p:nvSpPr>
        <p:spPr>
          <a:xfrm>
            <a:off x="1924534" y="4228618"/>
            <a:ext cx="8156014" cy="707886"/>
          </a:xfrm>
          <a:prstGeom prst="rect">
            <a:avLst/>
          </a:prstGeom>
          <a:noFill/>
        </p:spPr>
        <p:txBody>
          <a:bodyPr wrap="none" rtlCol="0">
            <a:spAutoFit/>
          </a:bodyPr>
          <a:lstStyle/>
          <a:p>
            <a:pPr algn="ctr"/>
            <a:r>
              <a:rPr lang="de-AT" sz="4000" dirty="0">
                <a:latin typeface="Segoe UI" panose="020B0502040204020203" pitchFamily="34" charset="0"/>
                <a:cs typeface="Segoe UI" panose="020B0502040204020203" pitchFamily="34" charset="0"/>
              </a:rPr>
              <a:t>AVOID DIRECT QUERY IF POSSIBLE!</a:t>
            </a:r>
            <a:endParaRPr lang="en-US" sz="4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57713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F6D4A2-26E6-4E39-9429-9F07353FB3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1754416"/>
            <a:ext cx="3437107" cy="5103583"/>
          </a:xfrm>
          <a:prstGeom prst="rect">
            <a:avLst/>
          </a:prstGeom>
        </p:spPr>
      </p:pic>
      <p:sp>
        <p:nvSpPr>
          <p:cNvPr id="6" name="TextBox 5">
            <a:extLst>
              <a:ext uri="{FF2B5EF4-FFF2-40B4-BE49-F238E27FC236}">
                <a16:creationId xmlns:a16="http://schemas.microsoft.com/office/drawing/2014/main" id="{8CB537C7-13D4-40A0-A82D-E2A091CD5F34}"/>
              </a:ext>
            </a:extLst>
          </p:cNvPr>
          <p:cNvSpPr txBox="1"/>
          <p:nvPr/>
        </p:nvSpPr>
        <p:spPr>
          <a:xfrm>
            <a:off x="5182188" y="254485"/>
            <a:ext cx="5125314" cy="707886"/>
          </a:xfrm>
          <a:prstGeom prst="rect">
            <a:avLst/>
          </a:prstGeom>
          <a:noFill/>
        </p:spPr>
        <p:txBody>
          <a:bodyPr wrap="none" rtlCol="0">
            <a:spAutoFit/>
          </a:bodyPr>
          <a:lstStyle/>
          <a:p>
            <a:r>
              <a:rPr lang="de-AT" sz="4000" dirty="0">
                <a:latin typeface="Segoe UI" panose="020B0502040204020203" pitchFamily="34" charset="0"/>
                <a:cs typeface="Segoe UI" panose="020B0502040204020203" pitchFamily="34" charset="0"/>
              </a:rPr>
              <a:t>MONDAY TO-DO LIST</a:t>
            </a:r>
            <a:endParaRPr lang="en-US" sz="4000" dirty="0">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D5EC8485-E1BA-408F-B9D4-9790D4037B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422" y="5921726"/>
            <a:ext cx="1073876" cy="656355"/>
          </a:xfrm>
          <a:prstGeom prst="rect">
            <a:avLst/>
          </a:prstGeom>
        </p:spPr>
      </p:pic>
      <p:sp>
        <p:nvSpPr>
          <p:cNvPr id="10" name="TextBox 9">
            <a:extLst>
              <a:ext uri="{FF2B5EF4-FFF2-40B4-BE49-F238E27FC236}">
                <a16:creationId xmlns:a16="http://schemas.microsoft.com/office/drawing/2014/main" id="{83351B7B-9572-41EB-A497-5536D523245A}"/>
              </a:ext>
            </a:extLst>
          </p:cNvPr>
          <p:cNvSpPr txBox="1"/>
          <p:nvPr/>
        </p:nvSpPr>
        <p:spPr>
          <a:xfrm>
            <a:off x="4448635" y="1926755"/>
            <a:ext cx="7140117" cy="3903504"/>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Identify the poor performing area(s) </a:t>
            </a:r>
          </a:p>
          <a:p>
            <a:pPr marL="342900" indent="-342900">
              <a:lnSpc>
                <a:spcPct val="15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Remove unnecessary data</a:t>
            </a:r>
          </a:p>
          <a:p>
            <a:pPr marL="342900" indent="-342900">
              <a:lnSpc>
                <a:spcPct val="15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Check Query folding</a:t>
            </a:r>
          </a:p>
          <a:p>
            <a:pPr marL="342900" indent="-342900">
              <a:lnSpc>
                <a:spcPct val="15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Be mindful when writing DAX</a:t>
            </a:r>
          </a:p>
          <a:p>
            <a:pPr marL="342900" indent="-342900">
              <a:lnSpc>
                <a:spcPct val="15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Reduce the number of visuals on the page</a:t>
            </a:r>
          </a:p>
          <a:p>
            <a:pPr marL="342900" indent="-342900">
              <a:lnSpc>
                <a:spcPct val="15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Stay away from Direct Query!</a:t>
            </a:r>
          </a:p>
        </p:txBody>
      </p:sp>
      <p:sp>
        <p:nvSpPr>
          <p:cNvPr id="2" name="Rectangle: Rounded Corners 1">
            <a:extLst>
              <a:ext uri="{FF2B5EF4-FFF2-40B4-BE49-F238E27FC236}">
                <a16:creationId xmlns:a16="http://schemas.microsoft.com/office/drawing/2014/main" id="{8D05B187-BEE7-4D37-BF4D-2C91A0913032}"/>
              </a:ext>
            </a:extLst>
          </p:cNvPr>
          <p:cNvSpPr/>
          <p:nvPr/>
        </p:nvSpPr>
        <p:spPr>
          <a:xfrm>
            <a:off x="4356999" y="1926755"/>
            <a:ext cx="6823323" cy="70788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6237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F6D4A2-26E6-4E39-9429-9F07353FB3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712068"/>
            <a:ext cx="3431940" cy="5145931"/>
          </a:xfrm>
          <a:prstGeom prst="rect">
            <a:avLst/>
          </a:prstGeom>
        </p:spPr>
      </p:pic>
      <p:sp>
        <p:nvSpPr>
          <p:cNvPr id="6" name="TextBox 5">
            <a:extLst>
              <a:ext uri="{FF2B5EF4-FFF2-40B4-BE49-F238E27FC236}">
                <a16:creationId xmlns:a16="http://schemas.microsoft.com/office/drawing/2014/main" id="{8CB537C7-13D4-40A0-A82D-E2A091CD5F34}"/>
              </a:ext>
            </a:extLst>
          </p:cNvPr>
          <p:cNvSpPr txBox="1"/>
          <p:nvPr/>
        </p:nvSpPr>
        <p:spPr>
          <a:xfrm>
            <a:off x="5174239" y="3042631"/>
            <a:ext cx="4177747" cy="923330"/>
          </a:xfrm>
          <a:prstGeom prst="rect">
            <a:avLst/>
          </a:prstGeom>
          <a:noFill/>
        </p:spPr>
        <p:txBody>
          <a:bodyPr wrap="none" rtlCol="0">
            <a:spAutoFit/>
          </a:bodyPr>
          <a:lstStyle/>
          <a:p>
            <a:r>
              <a:rPr lang="de-AT" sz="5400" dirty="0">
                <a:latin typeface="Segoe UI Black" panose="020B0A02040204020203" pitchFamily="34" charset="0"/>
                <a:ea typeface="Segoe UI Black" panose="020B0A02040204020203" pitchFamily="34" charset="0"/>
                <a:cs typeface="Segoe UI" panose="020B0502040204020203" pitchFamily="34" charset="0"/>
              </a:rPr>
              <a:t>QUESTIONS</a:t>
            </a:r>
            <a:endParaRPr lang="en-US" sz="5400" dirty="0">
              <a:latin typeface="Segoe UI Black" panose="020B0A02040204020203" pitchFamily="34" charset="0"/>
              <a:ea typeface="Segoe UI Black" panose="020B0A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D5EC8485-E1BA-408F-B9D4-9790D4037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422" y="5921726"/>
            <a:ext cx="1073876" cy="656355"/>
          </a:xfrm>
          <a:prstGeom prst="rect">
            <a:avLst/>
          </a:prstGeom>
        </p:spPr>
      </p:pic>
      <p:sp>
        <p:nvSpPr>
          <p:cNvPr id="8" name="TextBox 7">
            <a:extLst>
              <a:ext uri="{FF2B5EF4-FFF2-40B4-BE49-F238E27FC236}">
                <a16:creationId xmlns:a16="http://schemas.microsoft.com/office/drawing/2014/main" id="{D916D76A-EB62-43C2-8D59-73C2C584FFFE}"/>
              </a:ext>
            </a:extLst>
          </p:cNvPr>
          <p:cNvSpPr txBox="1"/>
          <p:nvPr/>
        </p:nvSpPr>
        <p:spPr>
          <a:xfrm>
            <a:off x="10049885" y="5083575"/>
            <a:ext cx="2024743" cy="369332"/>
          </a:xfrm>
          <a:prstGeom prst="rect">
            <a:avLst/>
          </a:prstGeom>
          <a:noFill/>
        </p:spPr>
        <p:txBody>
          <a:bodyPr wrap="square" rtlCol="0">
            <a:spAutoFit/>
          </a:bodyPr>
          <a:lstStyle/>
          <a:p>
            <a:r>
              <a:rPr lang="de-AT" dirty="0">
                <a:latin typeface="Segoe UI" panose="020B0502040204020203" pitchFamily="34" charset="0"/>
                <a:cs typeface="Segoe UI" panose="020B0502040204020203" pitchFamily="34" charset="0"/>
              </a:rPr>
              <a:t>Data-mozart.com</a:t>
            </a:r>
            <a:endParaRPr lang="en-US" dirty="0">
              <a:latin typeface="Segoe UI" panose="020B0502040204020203" pitchFamily="34" charset="0"/>
              <a:cs typeface="Segoe UI" panose="020B0502040204020203" pitchFamily="34" charset="0"/>
            </a:endParaRPr>
          </a:p>
        </p:txBody>
      </p:sp>
      <p:pic>
        <p:nvPicPr>
          <p:cNvPr id="10" name="Picture 9">
            <a:extLst>
              <a:ext uri="{FF2B5EF4-FFF2-40B4-BE49-F238E27FC236}">
                <a16:creationId xmlns:a16="http://schemas.microsoft.com/office/drawing/2014/main" id="{FEF42D4F-A65E-411B-8860-B747E80E76C3}"/>
              </a:ext>
            </a:extLst>
          </p:cNvPr>
          <p:cNvPicPr>
            <a:picLocks noChangeAspect="1"/>
          </p:cNvPicPr>
          <p:nvPr/>
        </p:nvPicPr>
        <p:blipFill>
          <a:blip r:embed="rId4"/>
          <a:stretch>
            <a:fillRect/>
          </a:stretch>
        </p:blipFill>
        <p:spPr>
          <a:xfrm>
            <a:off x="9170579" y="6000651"/>
            <a:ext cx="577430" cy="577430"/>
          </a:xfrm>
          <a:prstGeom prst="rect">
            <a:avLst/>
          </a:prstGeom>
        </p:spPr>
      </p:pic>
      <p:sp>
        <p:nvSpPr>
          <p:cNvPr id="11" name="TextBox 10">
            <a:extLst>
              <a:ext uri="{FF2B5EF4-FFF2-40B4-BE49-F238E27FC236}">
                <a16:creationId xmlns:a16="http://schemas.microsoft.com/office/drawing/2014/main" id="{262E653A-531F-46C6-8795-73DDF21A3E38}"/>
              </a:ext>
            </a:extLst>
          </p:cNvPr>
          <p:cNvSpPr txBox="1"/>
          <p:nvPr/>
        </p:nvSpPr>
        <p:spPr>
          <a:xfrm>
            <a:off x="10049885" y="6104700"/>
            <a:ext cx="1608389" cy="369332"/>
          </a:xfrm>
          <a:prstGeom prst="rect">
            <a:avLst/>
          </a:prstGeom>
          <a:noFill/>
        </p:spPr>
        <p:txBody>
          <a:bodyPr wrap="none" rtlCol="0">
            <a:spAutoFit/>
          </a:bodyPr>
          <a:lstStyle/>
          <a:p>
            <a:r>
              <a:rPr lang="de-AT" dirty="0">
                <a:latin typeface="Segoe UI" panose="020B0502040204020203" pitchFamily="34" charset="0"/>
                <a:cs typeface="Segoe UI" panose="020B0502040204020203" pitchFamily="34" charset="0"/>
              </a:rPr>
              <a:t>@DataMozart</a:t>
            </a:r>
            <a:endParaRPr lang="en-US" dirty="0">
              <a:latin typeface="Segoe UI" panose="020B0502040204020203" pitchFamily="34" charset="0"/>
              <a:cs typeface="Segoe UI" panose="020B0502040204020203" pitchFamily="34" charset="0"/>
            </a:endParaRPr>
          </a:p>
        </p:txBody>
      </p:sp>
      <p:pic>
        <p:nvPicPr>
          <p:cNvPr id="12" name="Picture 11">
            <a:extLst>
              <a:ext uri="{FF2B5EF4-FFF2-40B4-BE49-F238E27FC236}">
                <a16:creationId xmlns:a16="http://schemas.microsoft.com/office/drawing/2014/main" id="{45680B68-BD49-41A2-99B4-E7EF01BF492B}"/>
              </a:ext>
            </a:extLst>
          </p:cNvPr>
          <p:cNvPicPr>
            <a:picLocks noChangeAspect="1"/>
          </p:cNvPicPr>
          <p:nvPr/>
        </p:nvPicPr>
        <p:blipFill>
          <a:blip r:embed="rId5"/>
          <a:stretch>
            <a:fillRect/>
          </a:stretch>
        </p:blipFill>
        <p:spPr>
          <a:xfrm>
            <a:off x="9068201" y="4863023"/>
            <a:ext cx="679808" cy="679808"/>
          </a:xfrm>
          <a:prstGeom prst="rect">
            <a:avLst/>
          </a:prstGeom>
        </p:spPr>
      </p:pic>
    </p:spTree>
    <p:extLst>
      <p:ext uri="{BB962C8B-B14F-4D97-AF65-F5344CB8AC3E}">
        <p14:creationId xmlns:p14="http://schemas.microsoft.com/office/powerpoint/2010/main" val="1847199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CB3F578A-EF9D-4B47-4FC2-A2FAC5AE77B4}"/>
              </a:ext>
            </a:extLst>
          </p:cNvPr>
          <p:cNvSpPr txBox="1">
            <a:spLocks/>
          </p:cNvSpPr>
          <p:nvPr/>
        </p:nvSpPr>
        <p:spPr>
          <a:xfrm>
            <a:off x="3895362" y="2857515"/>
            <a:ext cx="3119189" cy="463787"/>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4000" dirty="0">
                <a:solidFill>
                  <a:schemeClr val="accent1"/>
                </a:solidFill>
                <a:latin typeface="Segoe UI Black" panose="020B0A02040204020203" pitchFamily="34" charset="0"/>
                <a:ea typeface="Segoe UI Black" panose="020B0A02040204020203" pitchFamily="34" charset="0"/>
              </a:rPr>
              <a:t>Nikola Ilic</a:t>
            </a:r>
          </a:p>
        </p:txBody>
      </p:sp>
      <p:sp>
        <p:nvSpPr>
          <p:cNvPr id="8" name="Text Placeholder 4">
            <a:extLst>
              <a:ext uri="{FF2B5EF4-FFF2-40B4-BE49-F238E27FC236}">
                <a16:creationId xmlns:a16="http://schemas.microsoft.com/office/drawing/2014/main" id="{F18A221B-1F39-5607-7894-D54F222CBF7F}"/>
              </a:ext>
            </a:extLst>
          </p:cNvPr>
          <p:cNvSpPr txBox="1">
            <a:spLocks/>
          </p:cNvSpPr>
          <p:nvPr/>
        </p:nvSpPr>
        <p:spPr>
          <a:xfrm>
            <a:off x="8945061" y="1656151"/>
            <a:ext cx="3102168" cy="463787"/>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AT" sz="2800" i="1" dirty="0">
                <a:solidFill>
                  <a:schemeClr val="tx1">
                    <a:lumMod val="95000"/>
                    <a:lumOff val="5000"/>
                  </a:schemeClr>
                </a:solidFill>
                <a:latin typeface="Segoe UI" panose="020B0502040204020203" pitchFamily="34" charset="0"/>
                <a:cs typeface="Segoe UI" panose="020B0502040204020203" pitchFamily="34" charset="0"/>
              </a:rPr>
              <a:t>d</a:t>
            </a:r>
            <a:r>
              <a:rPr lang="en-CA" sz="2800" i="1" dirty="0">
                <a:solidFill>
                  <a:schemeClr val="tx1">
                    <a:lumMod val="95000"/>
                    <a:lumOff val="5000"/>
                  </a:schemeClr>
                </a:solidFill>
                <a:latin typeface="Segoe UI" panose="020B0502040204020203" pitchFamily="34" charset="0"/>
                <a:cs typeface="Segoe UI" panose="020B0502040204020203" pitchFamily="34" charset="0"/>
              </a:rPr>
              <a:t>ata-mozart.com	</a:t>
            </a:r>
          </a:p>
        </p:txBody>
      </p:sp>
      <p:sp>
        <p:nvSpPr>
          <p:cNvPr id="9" name="Text Placeholder 5">
            <a:extLst>
              <a:ext uri="{FF2B5EF4-FFF2-40B4-BE49-F238E27FC236}">
                <a16:creationId xmlns:a16="http://schemas.microsoft.com/office/drawing/2014/main" id="{44661010-5908-0711-51FA-F25078A90C7A}"/>
              </a:ext>
            </a:extLst>
          </p:cNvPr>
          <p:cNvSpPr txBox="1">
            <a:spLocks/>
          </p:cNvSpPr>
          <p:nvPr/>
        </p:nvSpPr>
        <p:spPr>
          <a:xfrm>
            <a:off x="9003508" y="2564572"/>
            <a:ext cx="2468727" cy="46378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i="1" dirty="0">
                <a:solidFill>
                  <a:schemeClr val="tx1">
                    <a:lumMod val="95000"/>
                    <a:lumOff val="5000"/>
                  </a:schemeClr>
                </a:solidFill>
                <a:latin typeface="Segoe UI" panose="020B0502040204020203" pitchFamily="34" charset="0"/>
                <a:cs typeface="Segoe UI" panose="020B0502040204020203" pitchFamily="34" charset="0"/>
              </a:rPr>
              <a:t>@DataMozart</a:t>
            </a:r>
          </a:p>
        </p:txBody>
      </p:sp>
      <p:sp>
        <p:nvSpPr>
          <p:cNvPr id="10" name="Text Placeholder 6">
            <a:extLst>
              <a:ext uri="{FF2B5EF4-FFF2-40B4-BE49-F238E27FC236}">
                <a16:creationId xmlns:a16="http://schemas.microsoft.com/office/drawing/2014/main" id="{110C358F-46FF-317A-7CB9-82313F9CB45A}"/>
              </a:ext>
            </a:extLst>
          </p:cNvPr>
          <p:cNvSpPr txBox="1">
            <a:spLocks/>
          </p:cNvSpPr>
          <p:nvPr/>
        </p:nvSpPr>
        <p:spPr>
          <a:xfrm>
            <a:off x="3780794" y="4492186"/>
            <a:ext cx="7586869" cy="21138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US" i="1" dirty="0">
                <a:solidFill>
                  <a:schemeClr val="tx1">
                    <a:lumMod val="95000"/>
                    <a:lumOff val="5000"/>
                  </a:schemeClr>
                </a:solidFill>
                <a:latin typeface="Segoe UI" panose="020B0502040204020203" pitchFamily="34" charset="0"/>
                <a:cs typeface="Segoe UI" panose="020B0502040204020203" pitchFamily="34" charset="0"/>
              </a:rPr>
              <a:t>I'm making music from the data</a:t>
            </a:r>
            <a:r>
              <a:rPr lang="en-US" dirty="0">
                <a:solidFill>
                  <a:schemeClr val="tx1">
                    <a:lumMod val="95000"/>
                    <a:lumOff val="5000"/>
                  </a:schemeClr>
                </a:solidFill>
                <a:latin typeface="Segoe UI" panose="020B0502040204020203" pitchFamily="34" charset="0"/>
                <a:cs typeface="Segoe UI" panose="020B0502040204020203" pitchFamily="34" charset="0"/>
              </a:rPr>
              <a:t>!</a:t>
            </a:r>
          </a:p>
          <a:p>
            <a:pPr marL="457200" indent="-457200">
              <a:buFont typeface="Wingdings" panose="05000000000000000000" pitchFamily="2" charset="2"/>
              <a:buChar char="Ø"/>
            </a:pPr>
            <a:r>
              <a:rPr lang="en-US" dirty="0">
                <a:solidFill>
                  <a:schemeClr val="tx1">
                    <a:lumMod val="95000"/>
                    <a:lumOff val="5000"/>
                  </a:schemeClr>
                </a:solidFill>
                <a:latin typeface="Segoe UI" panose="020B0502040204020203" pitchFamily="34" charset="0"/>
                <a:cs typeface="Segoe UI" panose="020B0502040204020203" pitchFamily="34" charset="0"/>
              </a:rPr>
              <a:t>Power BI and SQL addict</a:t>
            </a:r>
            <a:r>
              <a:rPr lang="en-AT" dirty="0">
                <a:solidFill>
                  <a:schemeClr val="tx1">
                    <a:lumMod val="95000"/>
                    <a:lumOff val="5000"/>
                  </a:schemeClr>
                </a:solidFill>
                <a:latin typeface="Segoe UI" panose="020B0502040204020203" pitchFamily="34" charset="0"/>
                <a:cs typeface="Segoe UI" panose="020B0502040204020203" pitchFamily="34" charset="0"/>
              </a:rPr>
              <a:t>, </a:t>
            </a:r>
            <a:r>
              <a:rPr lang="en-US" dirty="0">
                <a:solidFill>
                  <a:schemeClr val="tx1">
                    <a:lumMod val="95000"/>
                    <a:lumOff val="5000"/>
                  </a:schemeClr>
                </a:solidFill>
                <a:latin typeface="Segoe UI" panose="020B0502040204020203" pitchFamily="34" charset="0"/>
                <a:cs typeface="Segoe UI" panose="020B0502040204020203" pitchFamily="34" charset="0"/>
              </a:rPr>
              <a:t>blogger, speaker...</a:t>
            </a:r>
          </a:p>
          <a:p>
            <a:pPr marL="457200" indent="-457200">
              <a:buFont typeface="Wingdings" panose="05000000000000000000" pitchFamily="2" charset="2"/>
              <a:buChar char="Ø"/>
            </a:pPr>
            <a:r>
              <a:rPr lang="en-US" dirty="0">
                <a:solidFill>
                  <a:schemeClr val="tx1">
                    <a:lumMod val="95000"/>
                    <a:lumOff val="5000"/>
                  </a:schemeClr>
                </a:solidFill>
                <a:latin typeface="Segoe UI" panose="020B0502040204020203" pitchFamily="34" charset="0"/>
                <a:cs typeface="Segoe UI" panose="020B0502040204020203" pitchFamily="34" charset="0"/>
              </a:rPr>
              <a:t>Father of 2, </a:t>
            </a:r>
            <a:r>
              <a:rPr lang="en-US" dirty="0">
                <a:solidFill>
                  <a:srgbClr val="002060"/>
                </a:solidFill>
                <a:latin typeface="Segoe UI" panose="020B0502040204020203" pitchFamily="34" charset="0"/>
                <a:cs typeface="Segoe UI" panose="020B0502040204020203" pitchFamily="34" charset="0"/>
              </a:rPr>
              <a:t>B</a:t>
            </a:r>
            <a:r>
              <a:rPr lang="en-US" dirty="0">
                <a:solidFill>
                  <a:srgbClr val="C00000"/>
                </a:solidFill>
                <a:latin typeface="Segoe UI" panose="020B0502040204020203" pitchFamily="34" charset="0"/>
                <a:cs typeface="Segoe UI" panose="020B0502040204020203" pitchFamily="34" charset="0"/>
              </a:rPr>
              <a:t>a</a:t>
            </a:r>
            <a:r>
              <a:rPr lang="en-US" dirty="0">
                <a:solidFill>
                  <a:srgbClr val="002060"/>
                </a:solidFill>
                <a:latin typeface="Segoe UI" panose="020B0502040204020203" pitchFamily="34" charset="0"/>
                <a:cs typeface="Segoe UI" panose="020B0502040204020203" pitchFamily="34" charset="0"/>
              </a:rPr>
              <a:t>r</a:t>
            </a:r>
            <a:r>
              <a:rPr lang="en-US" dirty="0">
                <a:solidFill>
                  <a:srgbClr val="C00000"/>
                </a:solidFill>
                <a:latin typeface="Segoe UI" panose="020B0502040204020203" pitchFamily="34" charset="0"/>
                <a:cs typeface="Segoe UI" panose="020B0502040204020203" pitchFamily="34" charset="0"/>
              </a:rPr>
              <a:t>c</a:t>
            </a:r>
            <a:r>
              <a:rPr lang="en-US" dirty="0">
                <a:solidFill>
                  <a:srgbClr val="002060"/>
                </a:solidFill>
                <a:latin typeface="Segoe UI" panose="020B0502040204020203" pitchFamily="34" charset="0"/>
                <a:cs typeface="Segoe UI" panose="020B0502040204020203" pitchFamily="34" charset="0"/>
              </a:rPr>
              <a:t>a</a:t>
            </a:r>
            <a:r>
              <a:rPr lang="en-US" dirty="0">
                <a:latin typeface="Segoe UI" panose="020B0502040204020203" pitchFamily="34" charset="0"/>
                <a:cs typeface="Segoe UI" panose="020B0502040204020203" pitchFamily="34" charset="0"/>
              </a:rPr>
              <a:t> </a:t>
            </a:r>
            <a:r>
              <a:rPr lang="en-US" dirty="0">
                <a:solidFill>
                  <a:schemeClr val="tx1">
                    <a:lumMod val="95000"/>
                    <a:lumOff val="5000"/>
                  </a:schemeClr>
                </a:solidFill>
                <a:latin typeface="Segoe UI" panose="020B0502040204020203" pitchFamily="34" charset="0"/>
                <a:cs typeface="Segoe UI" panose="020B0502040204020203" pitchFamily="34" charset="0"/>
              </a:rPr>
              <a:t>&amp; Leo Messi fan...</a:t>
            </a:r>
            <a:endParaRPr lang="en-CA" dirty="0">
              <a:solidFill>
                <a:schemeClr val="tx1">
                  <a:lumMod val="95000"/>
                  <a:lumOff val="5000"/>
                </a:schemeClr>
              </a:solidFill>
              <a:latin typeface="Segoe UI" panose="020B0502040204020203" pitchFamily="34" charset="0"/>
              <a:cs typeface="Segoe UI" panose="020B0502040204020203" pitchFamily="34" charset="0"/>
            </a:endParaRPr>
          </a:p>
        </p:txBody>
      </p:sp>
      <p:grpSp>
        <p:nvGrpSpPr>
          <p:cNvPr id="3" name="Group 2">
            <a:extLst>
              <a:ext uri="{FF2B5EF4-FFF2-40B4-BE49-F238E27FC236}">
                <a16:creationId xmlns:a16="http://schemas.microsoft.com/office/drawing/2014/main" id="{98B0AE76-4FFB-5557-6815-7350532BFA2F}"/>
              </a:ext>
            </a:extLst>
          </p:cNvPr>
          <p:cNvGrpSpPr/>
          <p:nvPr/>
        </p:nvGrpSpPr>
        <p:grpSpPr>
          <a:xfrm>
            <a:off x="898254" y="2119938"/>
            <a:ext cx="2289054" cy="3037387"/>
            <a:chOff x="952330" y="1064428"/>
            <a:chExt cx="2289054" cy="3037387"/>
          </a:xfrm>
        </p:grpSpPr>
        <p:pic>
          <p:nvPicPr>
            <p:cNvPr id="6" name="Picture Placeholder 8">
              <a:extLst>
                <a:ext uri="{FF2B5EF4-FFF2-40B4-BE49-F238E27FC236}">
                  <a16:creationId xmlns:a16="http://schemas.microsoft.com/office/drawing/2014/main" id="{F2FCEDAF-6070-A2E7-8649-FF5A35E7C0A1}"/>
                </a:ext>
              </a:extLst>
            </p:cNvPr>
            <p:cNvPicPr>
              <a:picLocks noChangeAspect="1"/>
            </p:cNvPicPr>
            <p:nvPr/>
          </p:nvPicPr>
          <p:blipFill>
            <a:blip r:embed="rId2">
              <a:extLst>
                <a:ext uri="{28A0092B-C50C-407E-A947-70E740481C1C}">
                  <a14:useLocalDpi xmlns:a14="http://schemas.microsoft.com/office/drawing/2010/main" val="0"/>
                </a:ext>
              </a:extLst>
            </a:blip>
            <a:srcRect l="1156" r="1156"/>
            <a:stretch>
              <a:fillRect/>
            </a:stretch>
          </p:blipFill>
          <p:spPr>
            <a:xfrm>
              <a:off x="952331" y="1064428"/>
              <a:ext cx="2289053" cy="2113841"/>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C7972964-FBAE-017F-E6E6-AC9CF0108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330" y="3178269"/>
              <a:ext cx="2289053" cy="923546"/>
            </a:xfrm>
            <a:prstGeom prst="rect">
              <a:avLst/>
            </a:prstGeom>
          </p:spPr>
        </p:pic>
      </p:grpSp>
      <p:pic>
        <p:nvPicPr>
          <p:cNvPr id="13" name="Picture 12">
            <a:extLst>
              <a:ext uri="{FF2B5EF4-FFF2-40B4-BE49-F238E27FC236}">
                <a16:creationId xmlns:a16="http://schemas.microsoft.com/office/drawing/2014/main" id="{04683BB9-3A87-4D1E-EA61-E8582C92E28D}"/>
              </a:ext>
            </a:extLst>
          </p:cNvPr>
          <p:cNvPicPr>
            <a:picLocks noChangeAspect="1"/>
          </p:cNvPicPr>
          <p:nvPr/>
        </p:nvPicPr>
        <p:blipFill>
          <a:blip r:embed="rId4"/>
          <a:stretch>
            <a:fillRect/>
          </a:stretch>
        </p:blipFill>
        <p:spPr>
          <a:xfrm>
            <a:off x="8367631" y="2511979"/>
            <a:ext cx="577430" cy="577430"/>
          </a:xfrm>
          <a:prstGeom prst="rect">
            <a:avLst/>
          </a:prstGeom>
        </p:spPr>
      </p:pic>
      <p:pic>
        <p:nvPicPr>
          <p:cNvPr id="14" name="Picture 13">
            <a:extLst>
              <a:ext uri="{FF2B5EF4-FFF2-40B4-BE49-F238E27FC236}">
                <a16:creationId xmlns:a16="http://schemas.microsoft.com/office/drawing/2014/main" id="{CAFD617A-39C9-8B99-22E3-21402E496B82}"/>
              </a:ext>
            </a:extLst>
          </p:cNvPr>
          <p:cNvPicPr>
            <a:picLocks noChangeAspect="1"/>
          </p:cNvPicPr>
          <p:nvPr/>
        </p:nvPicPr>
        <p:blipFill>
          <a:blip r:embed="rId5"/>
          <a:stretch>
            <a:fillRect/>
          </a:stretch>
        </p:blipFill>
        <p:spPr>
          <a:xfrm>
            <a:off x="8265253" y="1528215"/>
            <a:ext cx="679808" cy="679808"/>
          </a:xfrm>
          <a:prstGeom prst="rect">
            <a:avLst/>
          </a:prstGeom>
        </p:spPr>
      </p:pic>
      <p:sp>
        <p:nvSpPr>
          <p:cNvPr id="15" name="Text Placeholder 5">
            <a:extLst>
              <a:ext uri="{FF2B5EF4-FFF2-40B4-BE49-F238E27FC236}">
                <a16:creationId xmlns:a16="http://schemas.microsoft.com/office/drawing/2014/main" id="{97E5EF94-AD24-DED1-4FA8-A9286EFF6AF8}"/>
              </a:ext>
            </a:extLst>
          </p:cNvPr>
          <p:cNvSpPr txBox="1">
            <a:spLocks/>
          </p:cNvSpPr>
          <p:nvPr/>
        </p:nvSpPr>
        <p:spPr>
          <a:xfrm>
            <a:off x="3756979" y="3520916"/>
            <a:ext cx="4167739" cy="46378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T" i="1" dirty="0">
                <a:solidFill>
                  <a:schemeClr val="tx1">
                    <a:lumMod val="95000"/>
                    <a:lumOff val="5000"/>
                  </a:schemeClr>
                </a:solidFill>
                <a:latin typeface="Segoe UI" panose="020B0502040204020203" pitchFamily="34" charset="0"/>
                <a:cs typeface="Segoe UI" panose="020B0502040204020203" pitchFamily="34" charset="0"/>
              </a:rPr>
              <a:t>Consultant &amp; Trainer</a:t>
            </a:r>
            <a:endParaRPr lang="en-CA" i="1" dirty="0">
              <a:solidFill>
                <a:schemeClr val="tx1">
                  <a:lumMod val="95000"/>
                  <a:lumOff val="5000"/>
                </a:schemeClr>
              </a:solidFill>
              <a:latin typeface="Segoe UI" panose="020B0502040204020203" pitchFamily="34" charset="0"/>
              <a:cs typeface="Segoe UI" panose="020B0502040204020203" pitchFamily="34" charset="0"/>
            </a:endParaRPr>
          </a:p>
        </p:txBody>
      </p:sp>
      <p:sp>
        <p:nvSpPr>
          <p:cNvPr id="2" name="Text Placeholder 4">
            <a:extLst>
              <a:ext uri="{FF2B5EF4-FFF2-40B4-BE49-F238E27FC236}">
                <a16:creationId xmlns:a16="http://schemas.microsoft.com/office/drawing/2014/main" id="{A8502E0A-E977-9A83-2964-9867110F78A2}"/>
              </a:ext>
            </a:extLst>
          </p:cNvPr>
          <p:cNvSpPr txBox="1">
            <a:spLocks/>
          </p:cNvSpPr>
          <p:nvPr/>
        </p:nvSpPr>
        <p:spPr>
          <a:xfrm>
            <a:off x="7983165" y="3363861"/>
            <a:ext cx="3908502" cy="463787"/>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i="1" dirty="0">
                <a:solidFill>
                  <a:srgbClr val="7030A0"/>
                </a:solidFill>
                <a:latin typeface="Segoe UI" panose="020B0502040204020203" pitchFamily="34" charset="0"/>
                <a:cs typeface="Segoe UI" panose="020B0502040204020203" pitchFamily="34" charset="0"/>
              </a:rPr>
              <a:t>learn.</a:t>
            </a:r>
            <a:r>
              <a:rPr lang="en-AT" sz="2800" i="1" dirty="0">
                <a:solidFill>
                  <a:srgbClr val="7030A0"/>
                </a:solidFill>
                <a:latin typeface="Segoe UI" panose="020B0502040204020203" pitchFamily="34" charset="0"/>
                <a:cs typeface="Segoe UI" panose="020B0502040204020203" pitchFamily="34" charset="0"/>
              </a:rPr>
              <a:t>d</a:t>
            </a:r>
            <a:r>
              <a:rPr lang="en-CA" sz="2800" i="1" dirty="0">
                <a:solidFill>
                  <a:srgbClr val="7030A0"/>
                </a:solidFill>
                <a:latin typeface="Segoe UI" panose="020B0502040204020203" pitchFamily="34" charset="0"/>
                <a:cs typeface="Segoe UI" panose="020B0502040204020203" pitchFamily="34" charset="0"/>
              </a:rPr>
              <a:t>ata-mozart.com	</a:t>
            </a:r>
          </a:p>
        </p:txBody>
      </p:sp>
    </p:spTree>
    <p:extLst>
      <p:ext uri="{BB962C8B-B14F-4D97-AF65-F5344CB8AC3E}">
        <p14:creationId xmlns:p14="http://schemas.microsoft.com/office/powerpoint/2010/main" val="2709089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F6D4A2-26E6-4E39-9429-9F07353FB3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0" y="1712068"/>
            <a:ext cx="3430620" cy="5145931"/>
          </a:xfrm>
          <a:prstGeom prst="rect">
            <a:avLst/>
          </a:prstGeom>
        </p:spPr>
      </p:pic>
      <p:sp>
        <p:nvSpPr>
          <p:cNvPr id="6" name="TextBox 5">
            <a:extLst>
              <a:ext uri="{FF2B5EF4-FFF2-40B4-BE49-F238E27FC236}">
                <a16:creationId xmlns:a16="http://schemas.microsoft.com/office/drawing/2014/main" id="{8CB537C7-13D4-40A0-A82D-E2A091CD5F34}"/>
              </a:ext>
            </a:extLst>
          </p:cNvPr>
          <p:cNvSpPr txBox="1"/>
          <p:nvPr/>
        </p:nvSpPr>
        <p:spPr>
          <a:xfrm>
            <a:off x="5051022" y="1797490"/>
            <a:ext cx="4681090" cy="923330"/>
          </a:xfrm>
          <a:prstGeom prst="rect">
            <a:avLst/>
          </a:prstGeom>
          <a:noFill/>
        </p:spPr>
        <p:txBody>
          <a:bodyPr wrap="none" rtlCol="0">
            <a:spAutoFit/>
          </a:bodyPr>
          <a:lstStyle/>
          <a:p>
            <a:r>
              <a:rPr lang="de-AT" sz="5400" dirty="0">
                <a:latin typeface="Segoe UI Black" panose="020B0A02040204020203" pitchFamily="34" charset="0"/>
                <a:ea typeface="Segoe UI Black" panose="020B0A02040204020203" pitchFamily="34" charset="0"/>
                <a:cs typeface="Segoe UI" panose="020B0502040204020203" pitchFamily="34" charset="0"/>
              </a:rPr>
              <a:t>THANK YOU!</a:t>
            </a:r>
            <a:endParaRPr lang="en-US" sz="5400" dirty="0">
              <a:latin typeface="Segoe UI Black" panose="020B0A02040204020203" pitchFamily="34" charset="0"/>
              <a:ea typeface="Segoe UI Black" panose="020B0A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D5EC8485-E1BA-408F-B9D4-9790D4037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422" y="5921726"/>
            <a:ext cx="1073876" cy="656355"/>
          </a:xfrm>
          <a:prstGeom prst="rect">
            <a:avLst/>
          </a:prstGeom>
        </p:spPr>
      </p:pic>
      <p:sp>
        <p:nvSpPr>
          <p:cNvPr id="8" name="TextBox 7">
            <a:extLst>
              <a:ext uri="{FF2B5EF4-FFF2-40B4-BE49-F238E27FC236}">
                <a16:creationId xmlns:a16="http://schemas.microsoft.com/office/drawing/2014/main" id="{D916D76A-EB62-43C2-8D59-73C2C584FFFE}"/>
              </a:ext>
            </a:extLst>
          </p:cNvPr>
          <p:cNvSpPr txBox="1"/>
          <p:nvPr/>
        </p:nvSpPr>
        <p:spPr>
          <a:xfrm>
            <a:off x="10049885" y="5083575"/>
            <a:ext cx="2024743" cy="369332"/>
          </a:xfrm>
          <a:prstGeom prst="rect">
            <a:avLst/>
          </a:prstGeom>
          <a:noFill/>
        </p:spPr>
        <p:txBody>
          <a:bodyPr wrap="square" rtlCol="0">
            <a:spAutoFit/>
          </a:bodyPr>
          <a:lstStyle/>
          <a:p>
            <a:r>
              <a:rPr lang="de-AT" dirty="0">
                <a:latin typeface="Segoe UI" panose="020B0502040204020203" pitchFamily="34" charset="0"/>
                <a:cs typeface="Segoe UI" panose="020B0502040204020203" pitchFamily="34" charset="0"/>
              </a:rPr>
              <a:t>Data-mozart.com</a:t>
            </a:r>
            <a:endParaRPr lang="en-US" dirty="0">
              <a:latin typeface="Segoe UI" panose="020B0502040204020203" pitchFamily="34" charset="0"/>
              <a:cs typeface="Segoe UI" panose="020B0502040204020203" pitchFamily="34" charset="0"/>
            </a:endParaRPr>
          </a:p>
        </p:txBody>
      </p:sp>
      <p:pic>
        <p:nvPicPr>
          <p:cNvPr id="10" name="Picture 9">
            <a:extLst>
              <a:ext uri="{FF2B5EF4-FFF2-40B4-BE49-F238E27FC236}">
                <a16:creationId xmlns:a16="http://schemas.microsoft.com/office/drawing/2014/main" id="{FEF42D4F-A65E-411B-8860-B747E80E76C3}"/>
              </a:ext>
            </a:extLst>
          </p:cNvPr>
          <p:cNvPicPr>
            <a:picLocks noChangeAspect="1"/>
          </p:cNvPicPr>
          <p:nvPr/>
        </p:nvPicPr>
        <p:blipFill>
          <a:blip r:embed="rId4"/>
          <a:stretch>
            <a:fillRect/>
          </a:stretch>
        </p:blipFill>
        <p:spPr>
          <a:xfrm>
            <a:off x="9170579" y="6000651"/>
            <a:ext cx="577430" cy="577430"/>
          </a:xfrm>
          <a:prstGeom prst="rect">
            <a:avLst/>
          </a:prstGeom>
        </p:spPr>
      </p:pic>
      <p:sp>
        <p:nvSpPr>
          <p:cNvPr id="11" name="TextBox 10">
            <a:extLst>
              <a:ext uri="{FF2B5EF4-FFF2-40B4-BE49-F238E27FC236}">
                <a16:creationId xmlns:a16="http://schemas.microsoft.com/office/drawing/2014/main" id="{262E653A-531F-46C6-8795-73DDF21A3E38}"/>
              </a:ext>
            </a:extLst>
          </p:cNvPr>
          <p:cNvSpPr txBox="1"/>
          <p:nvPr/>
        </p:nvSpPr>
        <p:spPr>
          <a:xfrm>
            <a:off x="10049885" y="6104700"/>
            <a:ext cx="1608389" cy="369332"/>
          </a:xfrm>
          <a:prstGeom prst="rect">
            <a:avLst/>
          </a:prstGeom>
          <a:noFill/>
        </p:spPr>
        <p:txBody>
          <a:bodyPr wrap="none" rtlCol="0">
            <a:spAutoFit/>
          </a:bodyPr>
          <a:lstStyle/>
          <a:p>
            <a:r>
              <a:rPr lang="de-AT" dirty="0">
                <a:latin typeface="Segoe UI" panose="020B0502040204020203" pitchFamily="34" charset="0"/>
                <a:cs typeface="Segoe UI" panose="020B0502040204020203" pitchFamily="34" charset="0"/>
              </a:rPr>
              <a:t>@DataMozart</a:t>
            </a:r>
            <a:endParaRPr lang="en-US" dirty="0">
              <a:latin typeface="Segoe UI" panose="020B0502040204020203" pitchFamily="34" charset="0"/>
              <a:cs typeface="Segoe UI" panose="020B0502040204020203" pitchFamily="34" charset="0"/>
            </a:endParaRPr>
          </a:p>
        </p:txBody>
      </p:sp>
      <p:pic>
        <p:nvPicPr>
          <p:cNvPr id="12" name="Picture 11">
            <a:extLst>
              <a:ext uri="{FF2B5EF4-FFF2-40B4-BE49-F238E27FC236}">
                <a16:creationId xmlns:a16="http://schemas.microsoft.com/office/drawing/2014/main" id="{45680B68-BD49-41A2-99B4-E7EF01BF492B}"/>
              </a:ext>
            </a:extLst>
          </p:cNvPr>
          <p:cNvPicPr>
            <a:picLocks noChangeAspect="1"/>
          </p:cNvPicPr>
          <p:nvPr/>
        </p:nvPicPr>
        <p:blipFill>
          <a:blip r:embed="rId5"/>
          <a:stretch>
            <a:fillRect/>
          </a:stretch>
        </p:blipFill>
        <p:spPr>
          <a:xfrm>
            <a:off x="9068201" y="4863023"/>
            <a:ext cx="679808" cy="679808"/>
          </a:xfrm>
          <a:prstGeom prst="rect">
            <a:avLst/>
          </a:prstGeom>
        </p:spPr>
      </p:pic>
      <p:sp>
        <p:nvSpPr>
          <p:cNvPr id="3" name="TextBox 2">
            <a:extLst>
              <a:ext uri="{FF2B5EF4-FFF2-40B4-BE49-F238E27FC236}">
                <a16:creationId xmlns:a16="http://schemas.microsoft.com/office/drawing/2014/main" id="{279A558B-5576-7D0D-71C0-D4E451F53A44}"/>
              </a:ext>
            </a:extLst>
          </p:cNvPr>
          <p:cNvSpPr txBox="1"/>
          <p:nvPr/>
        </p:nvSpPr>
        <p:spPr>
          <a:xfrm>
            <a:off x="5648589" y="3083828"/>
            <a:ext cx="3361818" cy="923330"/>
          </a:xfrm>
          <a:prstGeom prst="rect">
            <a:avLst/>
          </a:prstGeom>
          <a:noFill/>
        </p:spPr>
        <p:txBody>
          <a:bodyPr wrap="none" rtlCol="0">
            <a:spAutoFit/>
          </a:bodyPr>
          <a:lstStyle>
            <a:defPPr>
              <a:defRPr lang="pl-PL"/>
            </a:defPPr>
            <a:lvl1pPr>
              <a:defRPr sz="5400">
                <a:latin typeface="Gotham Book" panose="02000604040000020004" pitchFamily="50" charset="0"/>
              </a:defRPr>
            </a:lvl1pPr>
          </a:lstStyle>
          <a:p>
            <a:r>
              <a:rPr lang="en-US" dirty="0" err="1">
                <a:latin typeface="Segoe UI Black" panose="020B0A02040204020203" pitchFamily="34" charset="0"/>
                <a:ea typeface="Segoe UI Black" panose="020B0A02040204020203" pitchFamily="34" charset="0"/>
                <a:cs typeface="Segoe UI" panose="020B0502040204020203" pitchFamily="34" charset="0"/>
              </a:rPr>
              <a:t>Dziękuję</a:t>
            </a:r>
            <a:r>
              <a:rPr lang="en-US" dirty="0">
                <a:latin typeface="Segoe UI Black" panose="020B0A02040204020203" pitchFamily="34" charset="0"/>
                <a:ea typeface="Segoe UI Black" panose="020B0A02040204020203" pitchFamily="34" charset="0"/>
                <a:cs typeface="Segoe UI" panose="020B0502040204020203" pitchFamily="34" charset="0"/>
              </a:rPr>
              <a:t>!</a:t>
            </a:r>
          </a:p>
        </p:txBody>
      </p:sp>
    </p:spTree>
    <p:extLst>
      <p:ext uri="{BB962C8B-B14F-4D97-AF65-F5344CB8AC3E}">
        <p14:creationId xmlns:p14="http://schemas.microsoft.com/office/powerpoint/2010/main" val="1858461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7B70A4-1E85-4EAB-88B0-0325FA9845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15830"/>
            <a:ext cx="3878094" cy="5042170"/>
          </a:xfrm>
          <a:prstGeom prst="rect">
            <a:avLst/>
          </a:prstGeom>
        </p:spPr>
      </p:pic>
      <p:sp>
        <p:nvSpPr>
          <p:cNvPr id="6" name="TextBox 5">
            <a:extLst>
              <a:ext uri="{FF2B5EF4-FFF2-40B4-BE49-F238E27FC236}">
                <a16:creationId xmlns:a16="http://schemas.microsoft.com/office/drawing/2014/main" id="{50EEE45F-6C8F-4441-84FE-505B729031F0}"/>
              </a:ext>
            </a:extLst>
          </p:cNvPr>
          <p:cNvSpPr txBox="1"/>
          <p:nvPr/>
        </p:nvSpPr>
        <p:spPr>
          <a:xfrm>
            <a:off x="3164733" y="813486"/>
            <a:ext cx="7619999" cy="523220"/>
          </a:xfrm>
          <a:prstGeom prst="rect">
            <a:avLst/>
          </a:prstGeom>
          <a:noFill/>
        </p:spPr>
        <p:txBody>
          <a:bodyPr wrap="square" rtlCol="0">
            <a:spAutoFit/>
          </a:bodyPr>
          <a:lstStyle/>
          <a:p>
            <a:pPr marL="285750" indent="-285750">
              <a:buFont typeface="Wingdings" panose="05000000000000000000" pitchFamily="2" charset="2"/>
              <a:buChar char="ü"/>
            </a:pPr>
            <a:r>
              <a:rPr lang="de-AT" sz="2800" dirty="0">
                <a:latin typeface="Segoe UI" panose="020B0502040204020203" pitchFamily="34" charset="0"/>
                <a:cs typeface="Segoe UI" panose="020B0502040204020203" pitchFamily="34" charset="0"/>
              </a:rPr>
              <a:t>Creating a Power BI report is an easy task!</a:t>
            </a:r>
          </a:p>
        </p:txBody>
      </p:sp>
      <p:pic>
        <p:nvPicPr>
          <p:cNvPr id="8" name="Picture 7">
            <a:extLst>
              <a:ext uri="{FF2B5EF4-FFF2-40B4-BE49-F238E27FC236}">
                <a16:creationId xmlns:a16="http://schemas.microsoft.com/office/drawing/2014/main" id="{3DA67CC8-7F5C-4FB8-BC44-A248B6BF2E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1837" y="1978090"/>
            <a:ext cx="3037921" cy="2024742"/>
          </a:xfrm>
          <a:prstGeom prst="rect">
            <a:avLst/>
          </a:prstGeom>
        </p:spPr>
      </p:pic>
      <p:pic>
        <p:nvPicPr>
          <p:cNvPr id="10" name="Picture 9">
            <a:extLst>
              <a:ext uri="{FF2B5EF4-FFF2-40B4-BE49-F238E27FC236}">
                <a16:creationId xmlns:a16="http://schemas.microsoft.com/office/drawing/2014/main" id="{13D12D18-FFD8-41AC-B61F-ACD94F3B54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9595" y="1978091"/>
            <a:ext cx="3185597" cy="2024742"/>
          </a:xfrm>
          <a:prstGeom prst="rect">
            <a:avLst/>
          </a:prstGeom>
        </p:spPr>
      </p:pic>
      <p:pic>
        <p:nvPicPr>
          <p:cNvPr id="12" name="Picture 11">
            <a:extLst>
              <a:ext uri="{FF2B5EF4-FFF2-40B4-BE49-F238E27FC236}">
                <a16:creationId xmlns:a16="http://schemas.microsoft.com/office/drawing/2014/main" id="{3816F100-94A1-431D-98B4-E7485248D1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2344" y="4222302"/>
            <a:ext cx="5919031" cy="2276670"/>
          </a:xfrm>
          <a:prstGeom prst="rect">
            <a:avLst/>
          </a:prstGeom>
        </p:spPr>
      </p:pic>
      <p:pic>
        <p:nvPicPr>
          <p:cNvPr id="13" name="Picture 12">
            <a:extLst>
              <a:ext uri="{FF2B5EF4-FFF2-40B4-BE49-F238E27FC236}">
                <a16:creationId xmlns:a16="http://schemas.microsoft.com/office/drawing/2014/main" id="{FB8605FB-0518-4C7D-AF0D-2773B6E8DA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673" y="5979253"/>
            <a:ext cx="1073876" cy="656355"/>
          </a:xfrm>
          <a:prstGeom prst="rect">
            <a:avLst/>
          </a:prstGeom>
        </p:spPr>
      </p:pic>
      <p:sp>
        <p:nvSpPr>
          <p:cNvPr id="14" name="TextBox 13">
            <a:extLst>
              <a:ext uri="{FF2B5EF4-FFF2-40B4-BE49-F238E27FC236}">
                <a16:creationId xmlns:a16="http://schemas.microsoft.com/office/drawing/2014/main" id="{58749761-439B-4588-85D6-4F2AC78E2D1A}"/>
              </a:ext>
            </a:extLst>
          </p:cNvPr>
          <p:cNvSpPr txBox="1"/>
          <p:nvPr/>
        </p:nvSpPr>
        <p:spPr>
          <a:xfrm>
            <a:off x="1627549" y="6122764"/>
            <a:ext cx="1627625" cy="369332"/>
          </a:xfrm>
          <a:prstGeom prst="rect">
            <a:avLst/>
          </a:prstGeom>
          <a:noFill/>
        </p:spPr>
        <p:txBody>
          <a:bodyPr wrap="none" rtlCol="0">
            <a:spAutoFit/>
          </a:bodyPr>
          <a:lstStyle/>
          <a:p>
            <a:r>
              <a:rPr lang="de-AT" dirty="0">
                <a:solidFill>
                  <a:srgbClr val="7030A0"/>
                </a:solidFill>
                <a:latin typeface="Segoe UI" panose="020B0502040204020203" pitchFamily="34" charset="0"/>
                <a:cs typeface="Segoe UI" panose="020B0502040204020203" pitchFamily="34" charset="0"/>
              </a:rPr>
              <a:t>@DataMozart</a:t>
            </a:r>
            <a:endParaRPr lang="en-US" dirty="0">
              <a:solidFill>
                <a:srgbClr val="7030A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0333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BC34598-1450-4EDD-8BDB-248AB4B1C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556426"/>
            <a:ext cx="5005840" cy="5301574"/>
          </a:xfrm>
          <a:prstGeom prst="rect">
            <a:avLst/>
          </a:prstGeom>
        </p:spPr>
      </p:pic>
      <p:pic>
        <p:nvPicPr>
          <p:cNvPr id="9" name="Picture 8">
            <a:extLst>
              <a:ext uri="{FF2B5EF4-FFF2-40B4-BE49-F238E27FC236}">
                <a16:creationId xmlns:a16="http://schemas.microsoft.com/office/drawing/2014/main" id="{1340B1AE-162B-400A-95F2-2870F59B0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673" y="5979253"/>
            <a:ext cx="1073876" cy="656355"/>
          </a:xfrm>
          <a:prstGeom prst="rect">
            <a:avLst/>
          </a:prstGeom>
        </p:spPr>
      </p:pic>
      <p:sp>
        <p:nvSpPr>
          <p:cNvPr id="10" name="TextBox 9">
            <a:extLst>
              <a:ext uri="{FF2B5EF4-FFF2-40B4-BE49-F238E27FC236}">
                <a16:creationId xmlns:a16="http://schemas.microsoft.com/office/drawing/2014/main" id="{F34ABB85-BB65-4889-8FF0-787DF15050F7}"/>
              </a:ext>
            </a:extLst>
          </p:cNvPr>
          <p:cNvSpPr txBox="1"/>
          <p:nvPr/>
        </p:nvSpPr>
        <p:spPr>
          <a:xfrm>
            <a:off x="1627549" y="6122764"/>
            <a:ext cx="1627625" cy="369332"/>
          </a:xfrm>
          <a:prstGeom prst="rect">
            <a:avLst/>
          </a:prstGeom>
          <a:noFill/>
        </p:spPr>
        <p:txBody>
          <a:bodyPr wrap="none" rtlCol="0">
            <a:spAutoFit/>
          </a:bodyPr>
          <a:lstStyle/>
          <a:p>
            <a:r>
              <a:rPr lang="de-AT" dirty="0">
                <a:solidFill>
                  <a:srgbClr val="7030A0"/>
                </a:solidFill>
                <a:latin typeface="Segoe UI" panose="020B0502040204020203" pitchFamily="34" charset="0"/>
                <a:cs typeface="Segoe UI" panose="020B0502040204020203" pitchFamily="34" charset="0"/>
              </a:rPr>
              <a:t>@DataMozart</a:t>
            </a:r>
            <a:endParaRPr lang="en-US" dirty="0">
              <a:solidFill>
                <a:srgbClr val="7030A0"/>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E658DB82-A5BC-4724-9E51-88351C803783}"/>
              </a:ext>
            </a:extLst>
          </p:cNvPr>
          <p:cNvSpPr txBox="1"/>
          <p:nvPr/>
        </p:nvSpPr>
        <p:spPr>
          <a:xfrm>
            <a:off x="6854824" y="1458449"/>
            <a:ext cx="4202945" cy="707886"/>
          </a:xfrm>
          <a:prstGeom prst="rect">
            <a:avLst/>
          </a:prstGeom>
          <a:noFill/>
        </p:spPr>
        <p:txBody>
          <a:bodyPr wrap="none" rtlCol="0">
            <a:spAutoFit/>
          </a:bodyPr>
          <a:lstStyle/>
          <a:p>
            <a:r>
              <a:rPr lang="de-AT" sz="4000" dirty="0">
                <a:solidFill>
                  <a:schemeClr val="accent1"/>
                </a:solidFill>
                <a:latin typeface="Segoe UI" panose="020B0502040204020203" pitchFamily="34" charset="0"/>
                <a:cs typeface="Segoe UI" panose="020B0502040204020203" pitchFamily="34" charset="0"/>
              </a:rPr>
              <a:t>Where do I start?!</a:t>
            </a:r>
            <a:endParaRPr lang="en-US" sz="4000" dirty="0">
              <a:solidFill>
                <a:schemeClr val="accent1"/>
              </a:soli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411A202A-5B41-4BE3-877F-5F6881E1440C}"/>
              </a:ext>
            </a:extLst>
          </p:cNvPr>
          <p:cNvSpPr txBox="1"/>
          <p:nvPr/>
        </p:nvSpPr>
        <p:spPr>
          <a:xfrm>
            <a:off x="6552175" y="2252041"/>
            <a:ext cx="5492620" cy="3248582"/>
          </a:xfrm>
          <a:prstGeom prst="rect">
            <a:avLst/>
          </a:prstGeom>
          <a:noFill/>
        </p:spPr>
        <p:txBody>
          <a:bodyPr wrap="square" rtlCol="0">
            <a:spAutoFit/>
          </a:bodyPr>
          <a:lstStyle/>
          <a:p>
            <a:pPr marL="342900" indent="-342900">
              <a:lnSpc>
                <a:spcPct val="150000"/>
              </a:lnSpc>
              <a:buAutoNum type="arabicPeriod"/>
            </a:pPr>
            <a:r>
              <a:rPr lang="de-AT" sz="2800" dirty="0">
                <a:latin typeface="Segoe UI" panose="020B0502040204020203" pitchFamily="34" charset="0"/>
                <a:cs typeface="Segoe UI" panose="020B0502040204020203" pitchFamily="34" charset="0"/>
              </a:rPr>
              <a:t>Data Model size</a:t>
            </a:r>
          </a:p>
          <a:p>
            <a:pPr marL="342900" indent="-342900">
              <a:lnSpc>
                <a:spcPct val="150000"/>
              </a:lnSpc>
              <a:buAutoNum type="arabicPeriod"/>
            </a:pPr>
            <a:r>
              <a:rPr lang="de-AT" sz="2800" dirty="0">
                <a:latin typeface="Segoe UI" panose="020B0502040204020203" pitchFamily="34" charset="0"/>
                <a:cs typeface="Segoe UI" panose="020B0502040204020203" pitchFamily="34" charset="0"/>
              </a:rPr>
              <a:t>Data refresh process</a:t>
            </a:r>
          </a:p>
          <a:p>
            <a:pPr marL="342900" indent="-342900">
              <a:lnSpc>
                <a:spcPct val="150000"/>
              </a:lnSpc>
              <a:buAutoNum type="arabicPeriod"/>
            </a:pPr>
            <a:r>
              <a:rPr lang="de-AT" sz="2800" dirty="0">
                <a:latin typeface="Segoe UI" panose="020B0502040204020203" pitchFamily="34" charset="0"/>
                <a:cs typeface="Segoe UI" panose="020B0502040204020203" pitchFamily="34" charset="0"/>
              </a:rPr>
              <a:t>DAX calculations</a:t>
            </a:r>
          </a:p>
          <a:p>
            <a:pPr marL="342900" indent="-342900">
              <a:lnSpc>
                <a:spcPct val="150000"/>
              </a:lnSpc>
              <a:buAutoNum type="arabicPeriod"/>
            </a:pPr>
            <a:r>
              <a:rPr lang="de-AT" sz="2800" dirty="0">
                <a:latin typeface="Segoe UI" panose="020B0502040204020203" pitchFamily="34" charset="0"/>
                <a:cs typeface="Segoe UI" panose="020B0502040204020203" pitchFamily="34" charset="0"/>
              </a:rPr>
              <a:t>Visualization rendering time</a:t>
            </a:r>
          </a:p>
          <a:p>
            <a:pPr marL="342900" indent="-342900">
              <a:lnSpc>
                <a:spcPct val="150000"/>
              </a:lnSpc>
              <a:buAutoNum type="arabicPeriod"/>
            </a:pPr>
            <a:r>
              <a:rPr lang="de-AT" sz="2800" dirty="0">
                <a:latin typeface="Segoe UI" panose="020B0502040204020203" pitchFamily="34" charset="0"/>
                <a:cs typeface="Segoe UI" panose="020B0502040204020203" pitchFamily="34" charset="0"/>
              </a:rPr>
              <a:t>Storage mode choice</a:t>
            </a:r>
            <a:endParaRPr 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2633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fade">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fade">
                                      <p:cBhvr>
                                        <p:cTn id="22" dur="5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Effect transition="in" filter="fade">
                                      <p:cBhvr>
                                        <p:cTn id="27" dur="500"/>
                                        <p:tgtEl>
                                          <p:spTgt spid="1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xEl>
                                              <p:pRg st="4" end="4"/>
                                            </p:txEl>
                                          </p:spTgt>
                                        </p:tgtEl>
                                        <p:attrNameLst>
                                          <p:attrName>style.visibility</p:attrName>
                                        </p:attrNameLst>
                                      </p:cBhvr>
                                      <p:to>
                                        <p:strVal val="visible"/>
                                      </p:to>
                                    </p:set>
                                    <p:animEffect transition="in" filter="fade">
                                      <p:cBhvr>
                                        <p:cTn id="32"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F6D4A2-26E6-4E39-9429-9F07353FB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3928"/>
            <a:ext cx="3476017" cy="5224071"/>
          </a:xfrm>
          <a:prstGeom prst="rect">
            <a:avLst/>
          </a:prstGeom>
        </p:spPr>
      </p:pic>
      <p:sp>
        <p:nvSpPr>
          <p:cNvPr id="6" name="TextBox 5">
            <a:extLst>
              <a:ext uri="{FF2B5EF4-FFF2-40B4-BE49-F238E27FC236}">
                <a16:creationId xmlns:a16="http://schemas.microsoft.com/office/drawing/2014/main" id="{8CB537C7-13D4-40A0-A82D-E2A091CD5F34}"/>
              </a:ext>
            </a:extLst>
          </p:cNvPr>
          <p:cNvSpPr txBox="1"/>
          <p:nvPr/>
        </p:nvSpPr>
        <p:spPr>
          <a:xfrm>
            <a:off x="4769199" y="3303684"/>
            <a:ext cx="7236276" cy="1015663"/>
          </a:xfrm>
          <a:prstGeom prst="rect">
            <a:avLst/>
          </a:prstGeom>
          <a:noFill/>
        </p:spPr>
        <p:txBody>
          <a:bodyPr wrap="none" rtlCol="0">
            <a:spAutoFit/>
          </a:bodyPr>
          <a:lstStyle/>
          <a:p>
            <a:r>
              <a:rPr lang="de-AT" sz="6000">
                <a:latin typeface="Segoe UI Black" panose="020B0A02040204020203" pitchFamily="34" charset="0"/>
                <a:ea typeface="Segoe UI Black" panose="020B0A02040204020203" pitchFamily="34" charset="0"/>
              </a:rPr>
              <a:t>DATA MODEL SIZE</a:t>
            </a:r>
            <a:endParaRPr lang="en-US" sz="6000" dirty="0">
              <a:latin typeface="Segoe UI Black" panose="020B0A02040204020203" pitchFamily="34" charset="0"/>
              <a:ea typeface="Segoe UI Black" panose="020B0A02040204020203" pitchFamily="34" charset="0"/>
            </a:endParaRPr>
          </a:p>
        </p:txBody>
      </p:sp>
      <p:pic>
        <p:nvPicPr>
          <p:cNvPr id="9" name="Picture 8">
            <a:extLst>
              <a:ext uri="{FF2B5EF4-FFF2-40B4-BE49-F238E27FC236}">
                <a16:creationId xmlns:a16="http://schemas.microsoft.com/office/drawing/2014/main" id="{D5EC8485-E1BA-408F-B9D4-9790D4037B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673" y="5979253"/>
            <a:ext cx="1073876" cy="656355"/>
          </a:xfrm>
          <a:prstGeom prst="rect">
            <a:avLst/>
          </a:prstGeom>
        </p:spPr>
      </p:pic>
    </p:spTree>
    <p:extLst>
      <p:ext uri="{BB962C8B-B14F-4D97-AF65-F5344CB8AC3E}">
        <p14:creationId xmlns:p14="http://schemas.microsoft.com/office/powerpoint/2010/main" val="1662670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B537C7-13D4-40A0-A82D-E2A091CD5F34}"/>
              </a:ext>
            </a:extLst>
          </p:cNvPr>
          <p:cNvSpPr txBox="1"/>
          <p:nvPr/>
        </p:nvSpPr>
        <p:spPr>
          <a:xfrm>
            <a:off x="3910453" y="583384"/>
            <a:ext cx="4755725" cy="769441"/>
          </a:xfrm>
          <a:prstGeom prst="rect">
            <a:avLst/>
          </a:prstGeom>
          <a:noFill/>
        </p:spPr>
        <p:txBody>
          <a:bodyPr wrap="none" rtlCol="0">
            <a:spAutoFit/>
          </a:bodyPr>
          <a:lstStyle/>
          <a:p>
            <a:r>
              <a:rPr lang="de-AT" sz="4400" dirty="0">
                <a:latin typeface="Segoe UI" panose="020B0502040204020203" pitchFamily="34" charset="0"/>
                <a:cs typeface="Segoe UI" panose="020B0502040204020203" pitchFamily="34" charset="0"/>
              </a:rPr>
              <a:t>DATA MODEL SIZE</a:t>
            </a:r>
            <a:endParaRPr lang="en-US" sz="4400" dirty="0">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C1F564FF-AF6F-4C9E-B5E6-8C10418F6D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673" y="5979253"/>
            <a:ext cx="1073876" cy="656355"/>
          </a:xfrm>
          <a:prstGeom prst="rect">
            <a:avLst/>
          </a:prstGeom>
        </p:spPr>
      </p:pic>
      <p:sp>
        <p:nvSpPr>
          <p:cNvPr id="8" name="TextBox 7">
            <a:extLst>
              <a:ext uri="{FF2B5EF4-FFF2-40B4-BE49-F238E27FC236}">
                <a16:creationId xmlns:a16="http://schemas.microsoft.com/office/drawing/2014/main" id="{E9C82D46-9BC7-496E-9999-A8FEEA4DC360}"/>
              </a:ext>
            </a:extLst>
          </p:cNvPr>
          <p:cNvSpPr txBox="1"/>
          <p:nvPr/>
        </p:nvSpPr>
        <p:spPr>
          <a:xfrm>
            <a:off x="1627549" y="6122764"/>
            <a:ext cx="1627625" cy="369332"/>
          </a:xfrm>
          <a:prstGeom prst="rect">
            <a:avLst/>
          </a:prstGeom>
          <a:noFill/>
        </p:spPr>
        <p:txBody>
          <a:bodyPr wrap="none" rtlCol="0">
            <a:spAutoFit/>
          </a:bodyPr>
          <a:lstStyle/>
          <a:p>
            <a:r>
              <a:rPr lang="de-AT" dirty="0">
                <a:solidFill>
                  <a:srgbClr val="7030A0"/>
                </a:solidFill>
                <a:latin typeface="Segoe UI" panose="020B0502040204020203" pitchFamily="34" charset="0"/>
                <a:cs typeface="Segoe UI" panose="020B0502040204020203" pitchFamily="34" charset="0"/>
              </a:rPr>
              <a:t>@DataMozart</a:t>
            </a:r>
            <a:endParaRPr lang="en-US" dirty="0">
              <a:solidFill>
                <a:srgbClr val="7030A0"/>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1E8AA35F-3006-43D7-B562-D53FEB06963F}"/>
              </a:ext>
            </a:extLst>
          </p:cNvPr>
          <p:cNvSpPr txBox="1"/>
          <p:nvPr/>
        </p:nvSpPr>
        <p:spPr>
          <a:xfrm>
            <a:off x="944585" y="1600944"/>
            <a:ext cx="5514908" cy="2543517"/>
          </a:xfrm>
          <a:prstGeom prst="rect">
            <a:avLst/>
          </a:prstGeom>
          <a:noFill/>
        </p:spPr>
        <p:txBody>
          <a:bodyPr wrap="none" rtlCol="0">
            <a:spAutoFit/>
          </a:bodyPr>
          <a:lstStyle/>
          <a:p>
            <a:pPr marL="285750" indent="-285750">
              <a:lnSpc>
                <a:spcPct val="20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VertiPaq is a columnar database</a:t>
            </a:r>
          </a:p>
          <a:p>
            <a:pPr marL="285750" indent="-285750">
              <a:lnSpc>
                <a:spcPct val="20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Data snapshot in memory</a:t>
            </a:r>
          </a:p>
          <a:p>
            <a:pPr marL="285750" indent="-285750">
              <a:lnSpc>
                <a:spcPct val="20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Periodically refreshed</a:t>
            </a:r>
            <a:endParaRPr lang="en-US" sz="2800" dirty="0">
              <a:latin typeface="Segoe UI" panose="020B0502040204020203" pitchFamily="34" charset="0"/>
              <a:cs typeface="Segoe UI" panose="020B0502040204020203" pitchFamily="34" charset="0"/>
            </a:endParaRPr>
          </a:p>
        </p:txBody>
      </p:sp>
      <p:sp>
        <p:nvSpPr>
          <p:cNvPr id="3" name="Rectangle: Rounded Corners 2">
            <a:extLst>
              <a:ext uri="{FF2B5EF4-FFF2-40B4-BE49-F238E27FC236}">
                <a16:creationId xmlns:a16="http://schemas.microsoft.com/office/drawing/2014/main" id="{F2E6E71C-84D4-4D28-B9DC-55CB5148AC70}"/>
              </a:ext>
            </a:extLst>
          </p:cNvPr>
          <p:cNvSpPr/>
          <p:nvPr/>
        </p:nvSpPr>
        <p:spPr>
          <a:xfrm>
            <a:off x="1913107" y="4467467"/>
            <a:ext cx="3359286" cy="672878"/>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3200" dirty="0">
                <a:latin typeface="Segoe UI" panose="020B0502040204020203" pitchFamily="34" charset="0"/>
                <a:cs typeface="Segoe UI" panose="020B0502040204020203" pitchFamily="34" charset="0"/>
              </a:rPr>
              <a:t>Formula Engine</a:t>
            </a:r>
            <a:endParaRPr lang="en-US" sz="3200" dirty="0">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A6C066CB-C5F4-40C0-99D7-687CB1A1E391}"/>
              </a:ext>
            </a:extLst>
          </p:cNvPr>
          <p:cNvPicPr>
            <a:picLocks noChangeAspect="1"/>
          </p:cNvPicPr>
          <p:nvPr/>
        </p:nvPicPr>
        <p:blipFill>
          <a:blip r:embed="rId4"/>
          <a:stretch>
            <a:fillRect/>
          </a:stretch>
        </p:blipFill>
        <p:spPr>
          <a:xfrm>
            <a:off x="3044421" y="5245658"/>
            <a:ext cx="930899" cy="930899"/>
          </a:xfrm>
          <a:prstGeom prst="rect">
            <a:avLst/>
          </a:prstGeom>
        </p:spPr>
      </p:pic>
      <p:sp>
        <p:nvSpPr>
          <p:cNvPr id="10" name="Rectangle: Rounded Corners 9">
            <a:extLst>
              <a:ext uri="{FF2B5EF4-FFF2-40B4-BE49-F238E27FC236}">
                <a16:creationId xmlns:a16="http://schemas.microsoft.com/office/drawing/2014/main" id="{DC9F76AA-375F-4ED4-B410-CDF7B283D1CB}"/>
              </a:ext>
            </a:extLst>
          </p:cNvPr>
          <p:cNvSpPr/>
          <p:nvPr/>
        </p:nvSpPr>
        <p:spPr>
          <a:xfrm>
            <a:off x="7020402" y="4467467"/>
            <a:ext cx="3991309" cy="68013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3200" dirty="0">
                <a:latin typeface="Segoe UI" panose="020B0502040204020203" pitchFamily="34" charset="0"/>
                <a:cs typeface="Segoe UI" panose="020B0502040204020203" pitchFamily="34" charset="0"/>
              </a:rPr>
              <a:t>Storage Engine</a:t>
            </a:r>
            <a:endParaRPr lang="en-US" sz="3200" dirty="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089F4607-A562-4A28-B7D3-CA073DBBC356}"/>
              </a:ext>
            </a:extLst>
          </p:cNvPr>
          <p:cNvPicPr>
            <a:picLocks noChangeAspect="1"/>
          </p:cNvPicPr>
          <p:nvPr/>
        </p:nvPicPr>
        <p:blipFill>
          <a:blip r:embed="rId5"/>
          <a:srcRect/>
          <a:stretch/>
        </p:blipFill>
        <p:spPr>
          <a:xfrm>
            <a:off x="8452549" y="5180416"/>
            <a:ext cx="1127014" cy="1127014"/>
          </a:xfrm>
          <a:prstGeom prst="rect">
            <a:avLst/>
          </a:prstGeom>
        </p:spPr>
      </p:pic>
    </p:spTree>
    <p:extLst>
      <p:ext uri="{BB962C8B-B14F-4D97-AF65-F5344CB8AC3E}">
        <p14:creationId xmlns:p14="http://schemas.microsoft.com/office/powerpoint/2010/main" val="1756818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B537C7-13D4-40A0-A82D-E2A091CD5F34}"/>
              </a:ext>
            </a:extLst>
          </p:cNvPr>
          <p:cNvSpPr txBox="1"/>
          <p:nvPr/>
        </p:nvSpPr>
        <p:spPr>
          <a:xfrm>
            <a:off x="3826147" y="477767"/>
            <a:ext cx="4755725" cy="769441"/>
          </a:xfrm>
          <a:prstGeom prst="rect">
            <a:avLst/>
          </a:prstGeom>
          <a:noFill/>
        </p:spPr>
        <p:txBody>
          <a:bodyPr wrap="none" rtlCol="0">
            <a:spAutoFit/>
          </a:bodyPr>
          <a:lstStyle/>
          <a:p>
            <a:r>
              <a:rPr lang="de-AT" sz="4400" dirty="0">
                <a:latin typeface="Segoe UI" panose="020B0502040204020203" pitchFamily="34" charset="0"/>
                <a:cs typeface="Segoe UI" panose="020B0502040204020203" pitchFamily="34" charset="0"/>
              </a:rPr>
              <a:t>DATA MODEL SIZE</a:t>
            </a:r>
            <a:endParaRPr lang="en-US" sz="4400" dirty="0">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C1F564FF-AF6F-4C9E-B5E6-8C10418F6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73" y="5979253"/>
            <a:ext cx="1073876" cy="656355"/>
          </a:xfrm>
          <a:prstGeom prst="rect">
            <a:avLst/>
          </a:prstGeom>
        </p:spPr>
      </p:pic>
      <p:sp>
        <p:nvSpPr>
          <p:cNvPr id="8" name="TextBox 7">
            <a:extLst>
              <a:ext uri="{FF2B5EF4-FFF2-40B4-BE49-F238E27FC236}">
                <a16:creationId xmlns:a16="http://schemas.microsoft.com/office/drawing/2014/main" id="{E9C82D46-9BC7-496E-9999-A8FEEA4DC360}"/>
              </a:ext>
            </a:extLst>
          </p:cNvPr>
          <p:cNvSpPr txBox="1"/>
          <p:nvPr/>
        </p:nvSpPr>
        <p:spPr>
          <a:xfrm>
            <a:off x="1627549" y="6122764"/>
            <a:ext cx="1627625" cy="369332"/>
          </a:xfrm>
          <a:prstGeom prst="rect">
            <a:avLst/>
          </a:prstGeom>
          <a:noFill/>
        </p:spPr>
        <p:txBody>
          <a:bodyPr wrap="none" rtlCol="0">
            <a:spAutoFit/>
          </a:bodyPr>
          <a:lstStyle/>
          <a:p>
            <a:r>
              <a:rPr lang="de-AT" dirty="0">
                <a:solidFill>
                  <a:srgbClr val="7030A0"/>
                </a:solidFill>
                <a:latin typeface="Segoe UI" panose="020B0502040204020203" pitchFamily="34" charset="0"/>
                <a:cs typeface="Segoe UI" panose="020B0502040204020203" pitchFamily="34" charset="0"/>
              </a:rPr>
              <a:t>@DataMozart</a:t>
            </a:r>
            <a:endParaRPr lang="en-US" dirty="0">
              <a:solidFill>
                <a:srgbClr val="7030A0"/>
              </a:solidFill>
              <a:latin typeface="Segoe UI" panose="020B0502040204020203" pitchFamily="34" charset="0"/>
              <a:cs typeface="Segoe UI" panose="020B0502040204020203" pitchFamily="34" charset="0"/>
            </a:endParaRPr>
          </a:p>
        </p:txBody>
      </p:sp>
      <p:pic>
        <p:nvPicPr>
          <p:cNvPr id="12" name="Picture 11">
            <a:extLst>
              <a:ext uri="{FF2B5EF4-FFF2-40B4-BE49-F238E27FC236}">
                <a16:creationId xmlns:a16="http://schemas.microsoft.com/office/drawing/2014/main" id="{6D16C0A9-41A9-484C-AB7E-1C0BFC893A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2800" y="1609382"/>
            <a:ext cx="5907368" cy="3937198"/>
          </a:xfrm>
          <a:prstGeom prst="rect">
            <a:avLst/>
          </a:prstGeom>
        </p:spPr>
      </p:pic>
    </p:spTree>
    <p:extLst>
      <p:ext uri="{BB962C8B-B14F-4D97-AF65-F5344CB8AC3E}">
        <p14:creationId xmlns:p14="http://schemas.microsoft.com/office/powerpoint/2010/main" val="3452163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B537C7-13D4-40A0-A82D-E2A091CD5F34}"/>
              </a:ext>
            </a:extLst>
          </p:cNvPr>
          <p:cNvSpPr txBox="1"/>
          <p:nvPr/>
        </p:nvSpPr>
        <p:spPr>
          <a:xfrm>
            <a:off x="2065567" y="644195"/>
            <a:ext cx="8207055" cy="707886"/>
          </a:xfrm>
          <a:prstGeom prst="rect">
            <a:avLst/>
          </a:prstGeom>
          <a:noFill/>
        </p:spPr>
        <p:txBody>
          <a:bodyPr wrap="none" rtlCol="0">
            <a:spAutoFit/>
          </a:bodyPr>
          <a:lstStyle/>
          <a:p>
            <a:pPr algn="ctr"/>
            <a:r>
              <a:rPr lang="de-AT" sz="4000" dirty="0">
                <a:latin typeface="Segoe UI" panose="020B0502040204020203" pitchFamily="34" charset="0"/>
                <a:cs typeface="Segoe UI" panose="020B0502040204020203" pitchFamily="34" charset="0"/>
              </a:rPr>
              <a:t>DATA MODEL SIZE BEST PRACTICES</a:t>
            </a:r>
            <a:endParaRPr lang="en-US" sz="4000" dirty="0">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C1F564FF-AF6F-4C9E-B5E6-8C10418F6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73" y="5979253"/>
            <a:ext cx="1073876" cy="656355"/>
          </a:xfrm>
          <a:prstGeom prst="rect">
            <a:avLst/>
          </a:prstGeom>
        </p:spPr>
      </p:pic>
      <p:sp>
        <p:nvSpPr>
          <p:cNvPr id="8" name="TextBox 7">
            <a:extLst>
              <a:ext uri="{FF2B5EF4-FFF2-40B4-BE49-F238E27FC236}">
                <a16:creationId xmlns:a16="http://schemas.microsoft.com/office/drawing/2014/main" id="{E9C82D46-9BC7-496E-9999-A8FEEA4DC360}"/>
              </a:ext>
            </a:extLst>
          </p:cNvPr>
          <p:cNvSpPr txBox="1"/>
          <p:nvPr/>
        </p:nvSpPr>
        <p:spPr>
          <a:xfrm>
            <a:off x="1627549" y="6122764"/>
            <a:ext cx="1627625" cy="369332"/>
          </a:xfrm>
          <a:prstGeom prst="rect">
            <a:avLst/>
          </a:prstGeom>
          <a:noFill/>
        </p:spPr>
        <p:txBody>
          <a:bodyPr wrap="none" rtlCol="0">
            <a:spAutoFit/>
          </a:bodyPr>
          <a:lstStyle/>
          <a:p>
            <a:r>
              <a:rPr lang="de-AT" dirty="0">
                <a:solidFill>
                  <a:srgbClr val="7030A0"/>
                </a:solidFill>
                <a:latin typeface="Segoe UI" panose="020B0502040204020203" pitchFamily="34" charset="0"/>
                <a:cs typeface="Segoe UI" panose="020B0502040204020203" pitchFamily="34" charset="0"/>
              </a:rPr>
              <a:t>@DataMozart</a:t>
            </a:r>
            <a:endParaRPr lang="en-US" dirty="0">
              <a:solidFill>
                <a:srgbClr val="7030A0"/>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1E8AA35F-3006-43D7-B562-D53FEB06963F}"/>
              </a:ext>
            </a:extLst>
          </p:cNvPr>
          <p:cNvSpPr txBox="1"/>
          <p:nvPr/>
        </p:nvSpPr>
        <p:spPr>
          <a:xfrm>
            <a:off x="730065" y="2257519"/>
            <a:ext cx="6851024" cy="3418756"/>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Reduce the amount of data for import</a:t>
            </a:r>
          </a:p>
          <a:p>
            <a:pPr marL="285750" indent="-285750">
              <a:lnSpc>
                <a:spcPct val="20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Reduce the column cardinality</a:t>
            </a:r>
          </a:p>
          <a:p>
            <a:pPr marL="285750" indent="-285750">
              <a:lnSpc>
                <a:spcPct val="20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Avoid using calculated columns</a:t>
            </a:r>
          </a:p>
          <a:p>
            <a:pPr marL="285750" indent="-285750">
              <a:lnSpc>
                <a:spcPct val="200000"/>
              </a:lnSpc>
              <a:buFont typeface="Wingdings" panose="05000000000000000000" pitchFamily="2" charset="2"/>
              <a:buChar char="ü"/>
            </a:pPr>
            <a:r>
              <a:rPr lang="de-AT" sz="2800" dirty="0">
                <a:latin typeface="Segoe UI" panose="020B0502040204020203" pitchFamily="34" charset="0"/>
                <a:cs typeface="Segoe UI" panose="020B0502040204020203" pitchFamily="34" charset="0"/>
              </a:rPr>
              <a:t>Disable Auto Date/Time</a:t>
            </a:r>
            <a:endParaRPr lang="en-US" sz="2800" dirty="0">
              <a:latin typeface="Segoe UI" panose="020B0502040204020203" pitchFamily="34" charset="0"/>
              <a:cs typeface="Segoe UI" panose="020B0502040204020203" pitchFamily="34" charset="0"/>
            </a:endParaRPr>
          </a:p>
        </p:txBody>
      </p:sp>
      <p:pic>
        <p:nvPicPr>
          <p:cNvPr id="12" name="Picture 11">
            <a:extLst>
              <a:ext uri="{FF2B5EF4-FFF2-40B4-BE49-F238E27FC236}">
                <a16:creationId xmlns:a16="http://schemas.microsoft.com/office/drawing/2014/main" id="{BDED997D-E784-4139-95D1-9EEF7B994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0015" y="1575325"/>
            <a:ext cx="2869156" cy="2237603"/>
          </a:xfrm>
          <a:prstGeom prst="rect">
            <a:avLst/>
          </a:prstGeom>
        </p:spPr>
      </p:pic>
    </p:spTree>
    <p:extLst>
      <p:ext uri="{BB962C8B-B14F-4D97-AF65-F5344CB8AC3E}">
        <p14:creationId xmlns:p14="http://schemas.microsoft.com/office/powerpoint/2010/main" val="236879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zentacja PP SQLDay 2023" id="{AB9CE51F-F4F6-4464-808D-8ADF5A2B2048}" vid="{4D8751A0-703B-4224-9E35-09DB5676DF4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zentacja PP SQLDay 2023" id="{AB9CE51F-F4F6-4464-808D-8ADF5A2B2048}" vid="{4D8751A0-703B-4224-9E35-09DB5676DF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 prezentacji SQLDay 2023</Template>
  <TotalTime>33</TotalTime>
  <Words>1222</Words>
  <Application>Microsoft Office PowerPoint</Application>
  <PresentationFormat>Widescreen</PresentationFormat>
  <Paragraphs>174</Paragraphs>
  <Slides>30</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Arial</vt:lpstr>
      <vt:lpstr>Calibri</vt:lpstr>
      <vt:lpstr>Calibri Light</vt:lpstr>
      <vt:lpstr>Segoe UI</vt:lpstr>
      <vt:lpstr>Segoe UI Black</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STRATEGIC PARTNER</dc:title>
  <dc:creator>Beata Krzyżosiak</dc:creator>
  <cp:lastModifiedBy>Nikola Ilic</cp:lastModifiedBy>
  <cp:revision>6</cp:revision>
  <dcterms:created xsi:type="dcterms:W3CDTF">2022-12-27T20:44:55Z</dcterms:created>
  <dcterms:modified xsi:type="dcterms:W3CDTF">2023-05-01T17:52:01Z</dcterms:modified>
</cp:coreProperties>
</file>